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63" r:id="rId5"/>
    <p:sldId id="281" r:id="rId6"/>
    <p:sldId id="260" r:id="rId7"/>
    <p:sldId id="282" r:id="rId8"/>
    <p:sldId id="261" r:id="rId9"/>
    <p:sldId id="286" r:id="rId10"/>
    <p:sldId id="287" r:id="rId11"/>
    <p:sldId id="288" r:id="rId12"/>
    <p:sldId id="289" r:id="rId13"/>
    <p:sldId id="290" r:id="rId14"/>
    <p:sldId id="269" r:id="rId15"/>
    <p:sldId id="267" r:id="rId16"/>
    <p:sldId id="284" r:id="rId17"/>
    <p:sldId id="28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61B2"/>
    <a:srgbClr val="49A7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131201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9CAB420-52D3-4768-BC8B-4B3F6C262C59}"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D9F92E-62ED-49B2-AA7A-E8816405969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9CAB420-52D3-4768-BC8B-4B3F6C262C59}"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D9F92E-62ED-49B2-AA7A-E881640596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9CAB420-52D3-4768-BC8B-4B3F6C262C59}"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D9F92E-62ED-49B2-AA7A-E8816405969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9CAB420-52D3-4768-BC8B-4B3F6C262C59}"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D9F92E-62ED-49B2-AA7A-E8816405969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9CAB420-52D3-4768-BC8B-4B3F6C262C59}"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D9F92E-62ED-49B2-AA7A-E881640596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9CAB420-52D3-4768-BC8B-4B3F6C262C59}" type="datetimeFigureOut">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D9F92E-62ED-49B2-AA7A-E8816405969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9CAB420-52D3-4768-BC8B-4B3F6C262C59}" type="datetimeFigureOut">
              <a:rPr lang="zh-CN" altLang="en-US" smtClean="0"/>
              <a:t>2020/11/30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D9F92E-62ED-49B2-AA7A-E8816405969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CAB420-52D3-4768-BC8B-4B3F6C262C59}" type="datetimeFigureOut">
              <a:rPr lang="zh-CN" altLang="en-US" smtClean="0"/>
              <a:t>2020/11/30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D9F92E-62ED-49B2-AA7A-E881640596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CAB420-52D3-4768-BC8B-4B3F6C262C59}" type="datetimeFigureOut">
              <a:rPr lang="zh-CN" altLang="en-US" smtClean="0"/>
              <a:t>2020/11/30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D9F92E-62ED-49B2-AA7A-E8816405969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CAB420-52D3-4768-BC8B-4B3F6C262C59}" type="datetimeFigureOut">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D9F92E-62ED-49B2-AA7A-E881640596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CAB420-52D3-4768-BC8B-4B3F6C262C59}" type="datetimeFigureOut">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D9F92E-62ED-49B2-AA7A-E881640596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CAB420-52D3-4768-BC8B-4B3F6C262C59}" type="datetimeFigureOut">
              <a:rPr lang="zh-CN" altLang="en-US" smtClean="0"/>
              <a:t>2020/11/30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D9F92E-62ED-49B2-AA7A-E881640596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1.jpeg"/><Relationship Id="rId5" Type="http://schemas.openxmlformats.org/officeDocument/2006/relationships/image" Target="../media/image3.jpe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jpeg"/><Relationship Id="rId5" Type="http://schemas.openxmlformats.org/officeDocument/2006/relationships/slideLayout" Target="../slideLayouts/slideLayout2.xml"/><Relationship Id="rId4" Type="http://schemas.openxmlformats.org/officeDocument/2006/relationships/tags" Target="../tags/tag2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notesSlide" Target="../notesSlides/notesSlide1.xml"/><Relationship Id="rId5" Type="http://schemas.openxmlformats.org/officeDocument/2006/relationships/tags" Target="../tags/tag8.xml"/><Relationship Id="rId10" Type="http://schemas.openxmlformats.org/officeDocument/2006/relationships/slideLayout" Target="../slideLayouts/slideLayout2.xml"/><Relationship Id="rId4" Type="http://schemas.openxmlformats.org/officeDocument/2006/relationships/tags" Target="../tags/tag7.xml"/><Relationship Id="rId9" Type="http://schemas.openxmlformats.org/officeDocument/2006/relationships/tags" Target="../tags/tag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34" y="-12639"/>
            <a:ext cx="12190781" cy="6858000"/>
          </a:xfrm>
          <a:prstGeom prst="rect">
            <a:avLst/>
          </a:prstGeom>
        </p:spPr>
      </p:pic>
      <p:sp>
        <p:nvSpPr>
          <p:cNvPr id="10" name="PA-矩形 6"/>
          <p:cNvSpPr/>
          <p:nvPr>
            <p:custDataLst>
              <p:tags r:id="rId1"/>
            </p:custDataLst>
          </p:nvPr>
        </p:nvSpPr>
        <p:spPr>
          <a:xfrm>
            <a:off x="488315" y="1238885"/>
            <a:ext cx="5349875" cy="1106805"/>
          </a:xfrm>
          <a:prstGeom prst="rect">
            <a:avLst/>
          </a:prstGeom>
        </p:spPr>
        <p:txBody>
          <a:bodyPr wrap="square" anchor="ctr">
            <a:spAutoFit/>
          </a:bodyPr>
          <a:lstStyle/>
          <a:p>
            <a:pPr algn="ctr"/>
            <a:endParaRPr lang="zh-CN" altLang="en-US" sz="6600" b="1" dirty="0">
              <a:ln w="57150">
                <a:solidFill>
                  <a:schemeClr val="bg1"/>
                </a:solidFill>
              </a:ln>
              <a:gradFill>
                <a:gsLst>
                  <a:gs pos="0">
                    <a:srgbClr val="4B61B2"/>
                  </a:gs>
                  <a:gs pos="100000">
                    <a:srgbClr val="00B0F0"/>
                  </a:gs>
                </a:gsLst>
                <a:lin ang="5400000" scaled="1"/>
              </a:gradFill>
              <a:effectLst>
                <a:outerShdw blurRad="50800" dist="38100" dir="8100000" algn="tr" rotWithShape="0">
                  <a:prstClr val="black">
                    <a:alpha val="40000"/>
                  </a:prstClr>
                </a:outerShdw>
              </a:effectLst>
              <a:latin typeface="Aa粗圆 (非商业使用)" panose="02020600040101010101" pitchFamily="18" charset="-122"/>
              <a:ea typeface="Aa粗圆 (非商业使用)" panose="02020600040101010101" pitchFamily="18" charset="-122"/>
            </a:endParaRPr>
          </a:p>
        </p:txBody>
      </p:sp>
      <p:sp>
        <p:nvSpPr>
          <p:cNvPr id="12" name="矩形: 圆角 11"/>
          <p:cNvSpPr/>
          <p:nvPr/>
        </p:nvSpPr>
        <p:spPr>
          <a:xfrm>
            <a:off x="735075" y="3396523"/>
            <a:ext cx="3346901" cy="394455"/>
          </a:xfrm>
          <a:prstGeom prst="roundRect">
            <a:avLst>
              <a:gd name="adj" fmla="val 50000"/>
            </a:avLst>
          </a:prstGeom>
          <a:gradFill>
            <a:gsLst>
              <a:gs pos="0">
                <a:srgbClr val="4B61B2"/>
              </a:gs>
              <a:gs pos="100000">
                <a:srgbClr val="00B0F0"/>
              </a:gs>
            </a:gsLst>
            <a:lin ang="5400000" scaled="1"/>
          </a:gra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n w="19050">
                  <a:noFill/>
                </a:ln>
                <a:solidFill>
                  <a:schemeClr val="bg1"/>
                </a:solidFill>
                <a:latin typeface="Aharoni" panose="02010803020104030203" pitchFamily="2" charset="-79"/>
                <a:ea typeface="Aa粗圆 (非商业使用)" panose="02020600040101010101" pitchFamily="18" charset="-122"/>
                <a:cs typeface="Aharoni" panose="02010803020104030203" pitchFamily="2" charset="-79"/>
              </a:rPr>
              <a:t>项目负责人</a:t>
            </a:r>
          </a:p>
        </p:txBody>
      </p:sp>
      <p:sp>
        <p:nvSpPr>
          <p:cNvPr id="14" name="PA-矩形 6"/>
          <p:cNvSpPr/>
          <p:nvPr>
            <p:custDataLst>
              <p:tags r:id="rId2"/>
            </p:custDataLst>
          </p:nvPr>
        </p:nvSpPr>
        <p:spPr>
          <a:xfrm>
            <a:off x="120650" y="1177290"/>
            <a:ext cx="6765290" cy="1445260"/>
          </a:xfrm>
          <a:prstGeom prst="rect">
            <a:avLst/>
          </a:prstGeom>
        </p:spPr>
        <p:txBody>
          <a:bodyPr wrap="square" anchor="ctr">
            <a:spAutoFit/>
          </a:bodyPr>
          <a:lstStyle/>
          <a:p>
            <a:pPr algn="ctr"/>
            <a:r>
              <a:rPr lang="zh-CN" altLang="en-US" sz="4400" b="1" dirty="0">
                <a:ln w="57150">
                  <a:noFill/>
                </a:ln>
                <a:gradFill>
                  <a:gsLst>
                    <a:gs pos="0">
                      <a:srgbClr val="4B61B2"/>
                    </a:gs>
                    <a:gs pos="100000">
                      <a:srgbClr val="00B0F0"/>
                    </a:gs>
                  </a:gsLst>
                  <a:lin ang="5400000" scaled="1"/>
                </a:gradFill>
                <a:latin typeface="Aa粗圆 (非商业使用)" panose="02020600040101010101" pitchFamily="18" charset="-122"/>
                <a:ea typeface="Aa粗圆 (非商业使用)" panose="02020600040101010101" pitchFamily="18" charset="-122"/>
              </a:rPr>
              <a:t>基于多尺度密集神经网络</a:t>
            </a:r>
          </a:p>
          <a:p>
            <a:pPr algn="ctr"/>
            <a:r>
              <a:rPr lang="zh-CN" altLang="en-US" sz="4400" b="1" dirty="0">
                <a:ln w="57150">
                  <a:noFill/>
                </a:ln>
                <a:gradFill>
                  <a:gsLst>
                    <a:gs pos="0">
                      <a:srgbClr val="4B61B2"/>
                    </a:gs>
                    <a:gs pos="100000">
                      <a:srgbClr val="00B0F0"/>
                    </a:gs>
                  </a:gsLst>
                  <a:lin ang="5400000" scaled="1"/>
                </a:gradFill>
                <a:latin typeface="Aa粗圆 (非商业使用)" panose="02020600040101010101" pitchFamily="18" charset="-122"/>
                <a:ea typeface="Aa粗圆 (非商业使用)" panose="02020600040101010101" pitchFamily="18" charset="-122"/>
              </a:rPr>
              <a:t>的医学图像融合技术</a:t>
            </a:r>
          </a:p>
        </p:txBody>
      </p:sp>
      <p:sp>
        <p:nvSpPr>
          <p:cNvPr id="15" name="矩形 14"/>
          <p:cNvSpPr/>
          <p:nvPr/>
        </p:nvSpPr>
        <p:spPr>
          <a:xfrm>
            <a:off x="9437110" y="219223"/>
            <a:ext cx="2618024" cy="307777"/>
          </a:xfrm>
          <a:prstGeom prst="rect">
            <a:avLst/>
          </a:prstGeom>
        </p:spPr>
        <p:txBody>
          <a:bodyPr wrap="none">
            <a:spAutoFit/>
          </a:bodyPr>
          <a:lstStyle/>
          <a:p>
            <a:pPr algn="dist"/>
            <a:r>
              <a:rPr lang="en-US" altLang="zh-CN" sz="1400" b="1" dirty="0">
                <a:gradFill>
                  <a:gsLst>
                    <a:gs pos="0">
                      <a:srgbClr val="4B61B2"/>
                    </a:gs>
                    <a:gs pos="100000">
                      <a:srgbClr val="00B0F0"/>
                    </a:gs>
                  </a:gsLst>
                  <a:lin ang="5400000" scaled="1"/>
                </a:gradFill>
                <a:latin typeface="Andalus" panose="02020603050405020304" pitchFamily="18" charset="-78"/>
                <a:ea typeface="思源黑体 CN Normal" panose="020B0400000000000000" pitchFamily="34" charset="-122"/>
                <a:cs typeface="Andalus" panose="02020603050405020304" pitchFamily="18" charset="-78"/>
              </a:rPr>
              <a:t>Medical image fusion technology</a:t>
            </a:r>
            <a:endParaRPr lang="zh-CN" altLang="en-US" sz="1400" b="1" dirty="0">
              <a:gradFill>
                <a:gsLst>
                  <a:gs pos="0">
                    <a:srgbClr val="4B61B2"/>
                  </a:gs>
                  <a:gs pos="100000">
                    <a:srgbClr val="00B0F0"/>
                  </a:gs>
                </a:gsLst>
                <a:lin ang="5400000" scaled="1"/>
              </a:gradFill>
              <a:latin typeface="Andalus" panose="02020603050405020304" pitchFamily="18" charset="-78"/>
              <a:ea typeface="思源黑体 CN Normal" panose="020B0400000000000000" pitchFamily="34" charset="-122"/>
              <a:cs typeface="Andalus" panose="02020603050405020304" pitchFamily="18" charset="-78"/>
            </a:endParaRPr>
          </a:p>
        </p:txBody>
      </p:sp>
      <p:sp>
        <p:nvSpPr>
          <p:cNvPr id="16" name="矩形 15"/>
          <p:cNvSpPr/>
          <p:nvPr/>
        </p:nvSpPr>
        <p:spPr>
          <a:xfrm>
            <a:off x="818965" y="3973450"/>
            <a:ext cx="3015615" cy="830997"/>
          </a:xfrm>
          <a:prstGeom prst="rect">
            <a:avLst/>
          </a:prstGeom>
        </p:spPr>
        <p:txBody>
          <a:bodyPr wrap="square">
            <a:spAutoFit/>
          </a:bodyPr>
          <a:lstStyle/>
          <a:p>
            <a:pPr algn="ctr">
              <a:lnSpc>
                <a:spcPct val="150000"/>
              </a:lnSpc>
            </a:pPr>
            <a:r>
              <a:rPr lang="zh-CN" altLang="en-US" sz="1600" b="1" dirty="0" smtClean="0">
                <a:latin typeface="宋体" pitchFamily="2" charset="-122"/>
                <a:ea typeface="宋体" pitchFamily="2" charset="-122"/>
                <a:cs typeface="Andalus" panose="02020603050405020304" pitchFamily="18" charset="-78"/>
              </a:rPr>
              <a:t>南华</a:t>
            </a:r>
            <a:r>
              <a:rPr lang="en-US" altLang="zh-CN" sz="1600" b="1" dirty="0" smtClean="0">
                <a:latin typeface="宋体" pitchFamily="2" charset="-122"/>
                <a:ea typeface="宋体" pitchFamily="2" charset="-122"/>
                <a:cs typeface="Andalus" panose="02020603050405020304" pitchFamily="18" charset="-78"/>
              </a:rPr>
              <a:t>314</a:t>
            </a:r>
            <a:r>
              <a:rPr lang="zh-CN" altLang="en-US" sz="1600" b="1" dirty="0">
                <a:latin typeface="宋体" pitchFamily="2" charset="-122"/>
                <a:ea typeface="宋体" pitchFamily="2" charset="-122"/>
                <a:cs typeface="Andalus" panose="02020603050405020304" pitchFamily="18" charset="-78"/>
              </a:rPr>
              <a:t>队</a:t>
            </a:r>
            <a:endParaRPr lang="en-US" altLang="zh-CN" sz="1600" b="1" dirty="0" smtClean="0">
              <a:latin typeface="宋体" pitchFamily="2" charset="-122"/>
              <a:ea typeface="宋体" pitchFamily="2" charset="-122"/>
              <a:cs typeface="Andalus" panose="02020603050405020304" pitchFamily="18" charset="-78"/>
            </a:endParaRPr>
          </a:p>
          <a:p>
            <a:pPr>
              <a:lnSpc>
                <a:spcPct val="150000"/>
              </a:lnSpc>
            </a:pPr>
            <a:r>
              <a:rPr lang="zh-CN" altLang="en-US" sz="1600" b="1" dirty="0" smtClean="0">
                <a:latin typeface="宋体" pitchFamily="2" charset="-122"/>
                <a:ea typeface="宋体" pitchFamily="2" charset="-122"/>
                <a:cs typeface="Andalus" panose="02020603050405020304" pitchFamily="18" charset="-78"/>
              </a:rPr>
              <a:t>刘</a:t>
            </a:r>
            <a:r>
              <a:rPr lang="zh-CN" altLang="en-US" sz="1600" b="1" dirty="0">
                <a:latin typeface="宋体" pitchFamily="2" charset="-122"/>
                <a:ea typeface="宋体" pitchFamily="2" charset="-122"/>
                <a:cs typeface="Andalus" panose="02020603050405020304" pitchFamily="18" charset="-78"/>
              </a:rPr>
              <a:t>畅，刘妮，邹登鹏，程双钰</a:t>
            </a:r>
          </a:p>
        </p:txBody>
      </p:sp>
      <p:sp>
        <p:nvSpPr>
          <p:cNvPr id="18" name="矩形: 圆角 17"/>
          <p:cNvSpPr/>
          <p:nvPr/>
        </p:nvSpPr>
        <p:spPr>
          <a:xfrm>
            <a:off x="568709" y="5310288"/>
            <a:ext cx="1592420" cy="427614"/>
          </a:xfrm>
          <a:prstGeom prst="roundRect">
            <a:avLst>
              <a:gd name="adj" fmla="val 50000"/>
            </a:avLst>
          </a:prstGeom>
          <a:noFill/>
          <a:ln>
            <a:gradFill>
              <a:gsLst>
                <a:gs pos="0">
                  <a:srgbClr val="4B61B2"/>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cs typeface="Andalus" panose="02020603050405020304" pitchFamily="18" charset="-78"/>
              </a:rPr>
              <a:t>2020/11/30</a:t>
            </a:r>
            <a:endParaRPr lang="zh-CN" altLang="en-US" sz="16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cs typeface="Andalus" panose="02020603050405020304" pitchFamily="18" charset="-7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0" presetClass="entr" presetSubtype="0" fill="hold" grpId="0" nodeType="after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 to="" calcmode="lin" valueType="num">
                                      <p:cBhvr>
                                        <p:cTn id="11" dur="700" fill="hold">
                                          <p:stCondLst>
                                            <p:cond delay="0"/>
                                          </p:stCondLst>
                                        </p:cTn>
                                        <p:tgtEl>
                                          <p:spTgt spid="10"/>
                                        </p:tgtEl>
                                        <p:attrNameLst>
                                          <p:attrName>ppt_y</p:attrName>
                                        </p:attrNameLst>
                                      </p:cBhvr>
                                      <p:tavLst>
                                        <p:tav tm="0" fmla="#ppt_y+#ppt_h/2*((1.5-1.5*$)^3-(1.5-1.5*$)^2)*8/9">
                                          <p:val>
                                            <p:fltVal val="0"/>
                                          </p:val>
                                        </p:tav>
                                        <p:tav tm="100000">
                                          <p:val>
                                            <p:fltVal val="1"/>
                                          </p:val>
                                        </p:tav>
                                      </p:tavLst>
                                    </p:anim>
                                    <p:anim to="" calcmode="lin" valueType="num">
                                      <p:cBhvr>
                                        <p:cTn id="12" dur="700" fill="hold">
                                          <p:stCondLst>
                                            <p:cond delay="0"/>
                                          </p:stCondLst>
                                        </p:cTn>
                                        <p:tgtEl>
                                          <p:spTgt spid="10"/>
                                        </p:tgtEl>
                                        <p:attrNameLst>
                                          <p:attrName>ppt_h</p:attrName>
                                        </p:attrNameLst>
                                      </p:cBhvr>
                                      <p:tavLst>
                                        <p:tav tm="0" fmla="#ppt_h-#ppt_h*((1.5-1.5*$)^3-(1.5-1.5*$)^2)">
                                          <p:val>
                                            <p:fltVal val="0"/>
                                          </p:val>
                                        </p:tav>
                                        <p:tav tm="100000">
                                          <p:val>
                                            <p:fltVal val="1"/>
                                          </p:val>
                                        </p:tav>
                                      </p:tavLst>
                                    </p:anim>
                                  </p:childTnLst>
                                </p:cTn>
                              </p:par>
                              <p:par>
                                <p:cTn id="13" presetID="0" presetClass="entr" presetSubtype="0" fill="hold" grpId="0" nodeType="with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to="" calcmode="lin" valueType="num">
                                      <p:cBhvr>
                                        <p:cTn id="15" dur="700" fill="hold">
                                          <p:stCondLst>
                                            <p:cond delay="0"/>
                                          </p:stCondLst>
                                        </p:cTn>
                                        <p:tgtEl>
                                          <p:spTgt spid="14"/>
                                        </p:tgtEl>
                                        <p:attrNameLst>
                                          <p:attrName>ppt_y</p:attrName>
                                        </p:attrNameLst>
                                      </p:cBhvr>
                                      <p:tavLst>
                                        <p:tav tm="0" fmla="#ppt_y+#ppt_h/2*((1.5-1.5*$)^3-(1.5-1.5*$)^2)*8/9">
                                          <p:val>
                                            <p:fltVal val="0"/>
                                          </p:val>
                                        </p:tav>
                                        <p:tav tm="100000">
                                          <p:val>
                                            <p:fltVal val="1"/>
                                          </p:val>
                                        </p:tav>
                                      </p:tavLst>
                                    </p:anim>
                                    <p:anim to="" calcmode="lin" valueType="num">
                                      <p:cBhvr>
                                        <p:cTn id="16" dur="700" fill="hold">
                                          <p:stCondLst>
                                            <p:cond delay="0"/>
                                          </p:stCondLst>
                                        </p:cTn>
                                        <p:tgtEl>
                                          <p:spTgt spid="14"/>
                                        </p:tgtEl>
                                        <p:attrNameLst>
                                          <p:attrName>ppt_h</p:attrName>
                                        </p:attrNameLst>
                                      </p:cBhvr>
                                      <p:tavLst>
                                        <p:tav tm="0" fmla="#ppt_h-#ppt_h*((1.5-1.5*$)^3-(1.5-1.5*$)^2)">
                                          <p:val>
                                            <p:fltVal val="0"/>
                                          </p:val>
                                        </p:tav>
                                        <p:tav tm="100000">
                                          <p:val>
                                            <p:fltVal val="1"/>
                                          </p:val>
                                        </p:tav>
                                      </p:tavLst>
                                    </p:anim>
                                  </p:childTnLst>
                                </p:cTn>
                              </p:par>
                            </p:childTnLst>
                          </p:cTn>
                        </p:par>
                        <p:par>
                          <p:cTn id="17" fill="hold">
                            <p:stCondLst>
                              <p:cond delay="2029"/>
                            </p:stCondLst>
                            <p:childTnLst>
                              <p:par>
                                <p:cTn id="18" presetID="5" presetClass="entr" presetSubtype="1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heckerboard(across)">
                                      <p:cBhvr>
                                        <p:cTn id="20" dur="500"/>
                                        <p:tgtEl>
                                          <p:spTgt spid="12"/>
                                        </p:tgtEl>
                                      </p:cBhvr>
                                    </p:animEffect>
                                  </p:childTnLst>
                                </p:cTn>
                              </p:par>
                            </p:childTnLst>
                          </p:cTn>
                        </p:par>
                        <p:par>
                          <p:cTn id="21" fill="hold">
                            <p:stCondLst>
                              <p:cond delay="2529"/>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par>
                                <p:cTn id="25" presetID="47"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ldLvl="0" animBg="1"/>
      <p:bldP spid="14" grpId="0"/>
      <p:bldP spid="15" grpId="0"/>
      <p:bldP spid="16" grpId="0"/>
      <p:bldP spid="1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37419" y="260995"/>
            <a:ext cx="2748839" cy="373183"/>
          </a:xfrm>
        </p:spPr>
        <p:txBody>
          <a:bodyPr>
            <a:noAutofit/>
          </a:bodyPr>
          <a:lstStyle/>
          <a:p>
            <a:r>
              <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sym typeface="+mn-ea"/>
              </a:rPr>
              <a:t>实验方案</a:t>
            </a:r>
            <a:endPar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5" name="箭头: 五边形 4"/>
          <p:cNvSpPr/>
          <p:nvPr/>
        </p:nvSpPr>
        <p:spPr>
          <a:xfrm>
            <a:off x="0" y="202003"/>
            <a:ext cx="737419" cy="373183"/>
          </a:xfrm>
          <a:prstGeom prst="homePlate">
            <a:avLst/>
          </a:pr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descr="e7d195523061f1c01ef2b70529884c179423570dbaad84926380ABC1F97BAEF0C8FC051856578EAB7874501A1FFE158C4981707381814BCC4D9A8E3554438DEE4FBCF5A5B4D2A8B0989AB57E8BAC65EB77E2D09FF131CC59EA9E4A9D8C5193CF33B4C665D9FFCB9FD5BF1978DE4ABAE5EDC832CC76654DC8A3C49933D22DDA1F036BB0B658159A33"/>
          <p:cNvSpPr/>
          <p:nvPr/>
        </p:nvSpPr>
        <p:spPr>
          <a:xfrm>
            <a:off x="5707163" y="3219775"/>
            <a:ext cx="783411" cy="783411"/>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19" name="椭圆 18" descr="e7d195523061f1c01ef2b70529884c179423570dbaad84926380ABC1F97BAEF0C8FC051856578EAB7874501A1FFE158C4981707381814BCC4D9A8E3554438DEE4FBCF5A5B4D2A8B0989AB57E8BAC65EB77E2D09FF131CC59EA9E4A9D8C5193CF33B4C665D9FFCB9FD5BF1978DE4ABAE5EDC832CC76654DC8A3C49933D22DDA1F036BB0B658159A33"/>
          <p:cNvSpPr/>
          <p:nvPr/>
        </p:nvSpPr>
        <p:spPr>
          <a:xfrm>
            <a:off x="5210220" y="2728534"/>
            <a:ext cx="1777297" cy="1777297"/>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20" name="椭圆 19" descr="e7d195523061f1c01ef2b70529884c179423570dbaad84926380ABC1F97BAEF0C8FC051856578EAB7874501A1FFE158C4981707381814BCC4D9A8E3554438DEE4FBCF5A5B4D2A8B0989AB57E8BAC65EB77E2D09FF131CC59EA9E4A9D8C5193CF33B4C665D9FFCB9FD5BF1978DE4ABAE5EDC832CC76654DC8A3C49933D22DDA1F036BB0B658159A33"/>
          <p:cNvSpPr/>
          <p:nvPr/>
        </p:nvSpPr>
        <p:spPr>
          <a:xfrm>
            <a:off x="4463670" y="1981984"/>
            <a:ext cx="3270396" cy="32703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21" name="椭圆 20" descr="e7d195523061f1c01ef2b70529884c179423570dbaad84926380ABC1F97BAEF0C8FC051856578EAB7874501A1FFE158C4981707381814BCC4D9A8E3554438DEE4FBCF5A5B4D2A8B0989AB57E8BAC65EB77E2D09FF131CC59EA9E4A9D8C5193CF33B4C665D9FFCB9FD5BF1978DE4ABAE5EDC832CC76654DC8A3C49933D22DDA1F036BB0B658159A33"/>
          <p:cNvSpPr/>
          <p:nvPr/>
        </p:nvSpPr>
        <p:spPr>
          <a:xfrm>
            <a:off x="3174703" y="693017"/>
            <a:ext cx="5848331" cy="5848331"/>
          </a:xfrm>
          <a:prstGeom prst="ellipse">
            <a:avLst/>
          </a:prstGeom>
          <a:noFill/>
          <a:ln>
            <a:solidFill>
              <a:schemeClr val="bg1">
                <a:lumMod val="75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E3664"/>
              </a:solidFill>
              <a:ea typeface="方正兰亭细黑_GBK" panose="02000000000000000000" pitchFamily="2" charset="-122"/>
            </a:endParaRPr>
          </a:p>
        </p:txBody>
      </p:sp>
      <p:grpSp>
        <p:nvGrpSpPr>
          <p:cNvPr id="22" name="组合 21" descr="e7d195523061f1c01ef2b70529884c179423570dbaad84926380ABC1F97BAEF0C8FC051856578EAB7874501A1FFE158C4981707381814BCC4D9A8E3554438DEE4FBCF5A5B4D2A8B0989AB57E8BAC65EB77E2D09FF131CC59EA9E4A9D8C5193CF33B4C665D9FFCB9FD5BF1978DE4ABAE5EDC832CC76654DC8A3C49933D22DDA1F036BB0B658159A33"/>
          <p:cNvGrpSpPr/>
          <p:nvPr/>
        </p:nvGrpSpPr>
        <p:grpSpPr>
          <a:xfrm>
            <a:off x="3363391" y="3503480"/>
            <a:ext cx="5486705" cy="216000"/>
            <a:chOff x="3359435" y="3398156"/>
            <a:chExt cx="5486705" cy="216000"/>
          </a:xfrm>
          <a:solidFill>
            <a:schemeClr val="tx1">
              <a:lumMod val="75000"/>
              <a:lumOff val="25000"/>
            </a:schemeClr>
          </a:solidFill>
        </p:grpSpPr>
        <p:sp>
          <p:nvSpPr>
            <p:cNvPr id="23" name="椭圆 22"/>
            <p:cNvSpPr/>
            <p:nvPr/>
          </p:nvSpPr>
          <p:spPr>
            <a:xfrm>
              <a:off x="8630140" y="3398156"/>
              <a:ext cx="216000" cy="21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24" name="椭圆 23"/>
            <p:cNvSpPr/>
            <p:nvPr/>
          </p:nvSpPr>
          <p:spPr>
            <a:xfrm>
              <a:off x="3359435" y="3398156"/>
              <a:ext cx="216000" cy="21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grpSp>
        <p:nvGrpSpPr>
          <p:cNvPr id="25" name="组合 24" descr="e7d195523061f1c01ef2b70529884c179423570dbaad84926380ABC1F97BAEF0C8FC051856578EAB7874501A1FFE158C4981707381814BCC4D9A8E3554438DEE4FBCF5A5B4D2A8B0989AB57E8BAC65EB77E2D09FF131CC59EA9E4A9D8C5193CF33B4C665D9FFCB9FD5BF1978DE4ABAE5EDC832CC76654DC8A3C49933D22DDA1F036BB0B658159A33"/>
          <p:cNvGrpSpPr/>
          <p:nvPr/>
        </p:nvGrpSpPr>
        <p:grpSpPr>
          <a:xfrm>
            <a:off x="2850019" y="3539480"/>
            <a:ext cx="6553208" cy="144000"/>
            <a:chOff x="2846063" y="3434156"/>
            <a:chExt cx="6553208" cy="144000"/>
          </a:xfrm>
          <a:solidFill>
            <a:schemeClr val="tx1">
              <a:lumMod val="50000"/>
              <a:lumOff val="50000"/>
            </a:schemeClr>
          </a:solidFill>
        </p:grpSpPr>
        <p:sp>
          <p:nvSpPr>
            <p:cNvPr id="26" name="椭圆 25"/>
            <p:cNvSpPr/>
            <p:nvPr/>
          </p:nvSpPr>
          <p:spPr>
            <a:xfrm>
              <a:off x="2846063" y="3434156"/>
              <a:ext cx="144000" cy="14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27" name="椭圆 26"/>
            <p:cNvSpPr/>
            <p:nvPr/>
          </p:nvSpPr>
          <p:spPr>
            <a:xfrm>
              <a:off x="9255271" y="3434156"/>
              <a:ext cx="144000" cy="14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31" name="图片 30"/>
          <p:cNvPicPr>
            <a:picLocks noChangeAspect="1"/>
          </p:cNvPicPr>
          <p:nvPr/>
        </p:nvPicPr>
        <p:blipFill rotWithShape="1">
          <a:blip r:embed="rId2"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429" y="1167188"/>
            <a:ext cx="527367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37" descr="e7d195523061f1c01ef2b70529884c179423570dbaad84926380ABC1F97BAEF0C8FC051856578EAB7874501A1FFE158C4981707381814BCC4D9A8E3554438DEE4FBCF5A5B4D2A8B0989AB57E8BAC65EB77E2D09FF131CC59EA9E4A9D8C5193CF33B4C665D9FFCB9FD5BF1978DE4ABAE5EDC832CC76654DC8A3C49933D22DDA1F036BB0B658159A33"/>
          <p:cNvSpPr/>
          <p:nvPr/>
        </p:nvSpPr>
        <p:spPr bwMode="auto">
          <a:xfrm>
            <a:off x="4810103" y="5398856"/>
            <a:ext cx="2328900" cy="336695"/>
          </a:xfrm>
          <a:prstGeom prst="rect">
            <a:avLst/>
          </a:prstGeom>
        </p:spPr>
        <p:txBody>
          <a:bodyPr wrap="square">
            <a:spAutoFit/>
          </a:bodyPr>
          <a:lstStyle/>
          <a:p>
            <a:pPr algn="ctr" defTabSz="323850">
              <a:lnSpc>
                <a:spcPct val="150000"/>
              </a:lnSpc>
              <a:spcBef>
                <a:spcPts val="850"/>
              </a:spcBef>
              <a:defRPr/>
            </a:pP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
        <p:nvSpPr>
          <p:cNvPr id="32" name="Rectangle 37" descr="e7d195523061f1c01ef2b70529884c179423570dbaad84926380ABC1F97BAEF0C8FC051856578EAB7874501A1FFE158C4981707381814BCC4D9A8E3554438DEE4FBCF5A5B4D2A8B0989AB57E8BAC65EB77E2D09FF131CC59EA9E4A9D8C5193CF33B4C665D9FFCB9FD5BF1978DE4ABAE5EDC832CC76654DC8A3C49933D22DDA1F036BB0B658159A33"/>
          <p:cNvSpPr/>
          <p:nvPr/>
        </p:nvSpPr>
        <p:spPr bwMode="auto">
          <a:xfrm>
            <a:off x="4853638" y="5389754"/>
            <a:ext cx="2880427" cy="369332"/>
          </a:xfrm>
          <a:prstGeom prst="rect">
            <a:avLst/>
          </a:prstGeom>
        </p:spPr>
        <p:txBody>
          <a:bodyPr wrap="square">
            <a:spAutoFit/>
          </a:bodyPr>
          <a:lstStyle/>
          <a:p>
            <a:pPr algn="ctr" defTabSz="323850">
              <a:lnSpc>
                <a:spcPct val="150000"/>
              </a:lnSpc>
              <a:spcBef>
                <a:spcPts val="850"/>
              </a:spcBef>
              <a:defRPr/>
            </a:pPr>
            <a:r>
              <a:rPr lang="zh-CN"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rPr>
              <a:t>多尺度密集神经网络</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rPr>
              <a:t>MSDNN</a:t>
            </a:r>
            <a:r>
              <a:rPr lang="zh-CN"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rPr>
              <a:t>结构</a:t>
            </a:r>
            <a:r>
              <a:rPr lang="zh-CN"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rPr>
              <a:t>框图</a:t>
            </a:r>
            <a:endPar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endParaRPr>
          </a:p>
        </p:txBody>
      </p:sp>
      <p:sp>
        <p:nvSpPr>
          <p:cNvPr id="2" name="矩形 1"/>
          <p:cNvSpPr/>
          <p:nvPr/>
        </p:nvSpPr>
        <p:spPr>
          <a:xfrm>
            <a:off x="304352" y="811364"/>
            <a:ext cx="3663641" cy="1200329"/>
          </a:xfrm>
          <a:prstGeom prst="rect">
            <a:avLst/>
          </a:prstGeom>
        </p:spPr>
        <p:txBody>
          <a:bodyPr wrap="square">
            <a:spAutoFit/>
          </a:bodyPr>
          <a:lstStyle/>
          <a:p>
            <a:r>
              <a:rPr lang="zh-CN" altLang="zh-CN" dirty="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本文提出的新的</a:t>
            </a:r>
            <a:r>
              <a:rPr lang="zh-CN" altLang="zh-CN" dirty="0" smtClean="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框架</a:t>
            </a:r>
            <a:r>
              <a:rPr lang="zh-CN" altLang="en-US" dirty="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为</a:t>
            </a:r>
            <a:endParaRPr lang="en-US" altLang="zh-CN" dirty="0" smtClean="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endParaRPr>
          </a:p>
          <a:p>
            <a:r>
              <a:rPr lang="zh-CN" altLang="zh-CN" dirty="0" smtClean="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多</a:t>
            </a:r>
            <a:r>
              <a:rPr lang="zh-CN" altLang="zh-CN" dirty="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尺度密集</a:t>
            </a:r>
            <a:r>
              <a:rPr lang="zh-CN" altLang="zh-CN" dirty="0" smtClean="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神经网络（</a:t>
            </a:r>
            <a:r>
              <a:rPr lang="en-US" altLang="zh-CN" dirty="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MSDNN</a:t>
            </a:r>
            <a:r>
              <a:rPr lang="zh-CN" altLang="zh-CN" dirty="0" smtClean="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a:t>
            </a:r>
            <a:endParaRPr lang="en-US" altLang="zh-CN" dirty="0" smtClean="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endParaRPr>
          </a:p>
          <a:p>
            <a:r>
              <a:rPr lang="zh-CN" altLang="zh-CN" dirty="0" smtClean="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由</a:t>
            </a:r>
            <a:r>
              <a:rPr lang="zh-CN" altLang="zh-CN" dirty="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特征提取，特征融合和重建</a:t>
            </a:r>
            <a:r>
              <a:rPr lang="zh-CN" altLang="zh-CN" dirty="0" smtClean="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层</a:t>
            </a:r>
            <a:endParaRPr lang="en-US" altLang="zh-CN" dirty="0" smtClean="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endParaRPr>
          </a:p>
          <a:p>
            <a:r>
              <a:rPr lang="zh-CN" altLang="zh-CN" dirty="0" smtClean="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三</a:t>
            </a:r>
            <a:r>
              <a:rPr lang="zh-CN" altLang="zh-CN" dirty="0">
                <a:solidFill>
                  <a:schemeClr val="tx1">
                    <a:lumMod val="65000"/>
                    <a:lumOff val="35000"/>
                  </a:schemeClr>
                </a:solidFill>
                <a:latin typeface="Times New Roman" pitchFamily="18" charset="0"/>
                <a:ea typeface="思源黑体 CN Normal" panose="020B0400000000000000" pitchFamily="34" charset="-122"/>
                <a:cs typeface="Times New Roman" pitchFamily="18" charset="0"/>
              </a:rPr>
              <a:t>个环节组成</a:t>
            </a:r>
            <a:r>
              <a:rPr lang="zh-CN" altLang="zh-CN"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rPr>
              <a:t>。</a:t>
            </a:r>
            <a:endParaRPr lang="en-US" altLang="zh-CN"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endParaRPr>
          </a:p>
        </p:txBody>
      </p:sp>
    </p:spTree>
    <p:extLst>
      <p:ext uri="{BB962C8B-B14F-4D97-AF65-F5344CB8AC3E}">
        <p14:creationId xmlns:p14="http://schemas.microsoft.com/office/powerpoint/2010/main" val="254096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50"/>
                                        <p:tgtEl>
                                          <p:spTgt spid="19"/>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par>
                                <p:cTn id="14" presetID="10" presetClass="entr" presetSubtype="0" fill="hold" grpId="0" nodeType="withEffect">
                                  <p:stCondLst>
                                    <p:cond delay="1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50"/>
                                        <p:tgtEl>
                                          <p:spTgt spid="21"/>
                                        </p:tgtEl>
                                      </p:cBhvr>
                                    </p:animEffect>
                                  </p:childTnLst>
                                </p:cTn>
                              </p:par>
                              <p:par>
                                <p:cTn id="17" presetID="6" presetClass="emph" presetSubtype="0" accel="40000" decel="60000" fill="hold" grpId="1" nodeType="withEffect">
                                  <p:stCondLst>
                                    <p:cond delay="1000"/>
                                  </p:stCondLst>
                                  <p:childTnLst>
                                    <p:animScale>
                                      <p:cBhvr>
                                        <p:cTn id="18" dur="1250" fill="hold"/>
                                        <p:tgtEl>
                                          <p:spTgt spid="18"/>
                                        </p:tgtEl>
                                      </p:cBhvr>
                                      <p:by x="150000" y="150000"/>
                                    </p:animScale>
                                  </p:childTnLst>
                                </p:cTn>
                              </p:par>
                              <p:par>
                                <p:cTn id="19" presetID="6" presetClass="emph" presetSubtype="0" accel="40000" decel="60000" fill="hold" grpId="1" nodeType="withEffect">
                                  <p:stCondLst>
                                    <p:cond delay="1250"/>
                                  </p:stCondLst>
                                  <p:childTnLst>
                                    <p:animScale>
                                      <p:cBhvr>
                                        <p:cTn id="20" dur="1250" fill="hold"/>
                                        <p:tgtEl>
                                          <p:spTgt spid="19"/>
                                        </p:tgtEl>
                                      </p:cBhvr>
                                      <p:by x="150000" y="150000"/>
                                    </p:animScale>
                                  </p:childTnLst>
                                </p:cTn>
                              </p:par>
                              <p:par>
                                <p:cTn id="21" presetID="6" presetClass="emph" presetSubtype="0" accel="40000" decel="60000" fill="hold" grpId="1" nodeType="withEffect">
                                  <p:stCondLst>
                                    <p:cond delay="1500"/>
                                  </p:stCondLst>
                                  <p:childTnLst>
                                    <p:animScale>
                                      <p:cBhvr>
                                        <p:cTn id="22" dur="1250" fill="hold"/>
                                        <p:tgtEl>
                                          <p:spTgt spid="20"/>
                                        </p:tgtEl>
                                      </p:cBhvr>
                                      <p:by x="150000" y="150000"/>
                                    </p:animScale>
                                  </p:childTnLst>
                                </p:cTn>
                              </p:par>
                              <p:par>
                                <p:cTn id="23" presetID="6" presetClass="emph" presetSubtype="0" accel="40000" decel="60000" fill="hold" grpId="1" nodeType="withEffect">
                                  <p:stCondLst>
                                    <p:cond delay="1750"/>
                                  </p:stCondLst>
                                  <p:childTnLst>
                                    <p:animScale>
                                      <p:cBhvr>
                                        <p:cTn id="24" dur="1250" fill="hold"/>
                                        <p:tgtEl>
                                          <p:spTgt spid="21"/>
                                        </p:tgtEl>
                                      </p:cBhvr>
                                      <p:by x="150000" y="150000"/>
                                    </p:animScale>
                                  </p:childTnLst>
                                </p:cTn>
                              </p:par>
                              <p:par>
                                <p:cTn id="25" presetID="6" presetClass="emph" presetSubtype="0" accel="40000" decel="60000" fill="hold" grpId="2" nodeType="withEffect">
                                  <p:stCondLst>
                                    <p:cond delay="2250"/>
                                  </p:stCondLst>
                                  <p:childTnLst>
                                    <p:animScale>
                                      <p:cBhvr>
                                        <p:cTn id="26" dur="1250" fill="hold"/>
                                        <p:tgtEl>
                                          <p:spTgt spid="18"/>
                                        </p:tgtEl>
                                      </p:cBhvr>
                                      <p:by x="67000" y="67000"/>
                                    </p:animScale>
                                  </p:childTnLst>
                                </p:cTn>
                              </p:par>
                              <p:par>
                                <p:cTn id="27" presetID="6" presetClass="emph" presetSubtype="0" accel="40000" decel="60000" fill="hold" grpId="2" nodeType="withEffect">
                                  <p:stCondLst>
                                    <p:cond delay="2500"/>
                                  </p:stCondLst>
                                  <p:childTnLst>
                                    <p:animScale>
                                      <p:cBhvr>
                                        <p:cTn id="28" dur="1250" fill="hold"/>
                                        <p:tgtEl>
                                          <p:spTgt spid="19"/>
                                        </p:tgtEl>
                                      </p:cBhvr>
                                      <p:by x="66000" y="66000"/>
                                    </p:animScale>
                                  </p:childTnLst>
                                </p:cTn>
                              </p:par>
                              <p:par>
                                <p:cTn id="29" presetID="6" presetClass="emph" presetSubtype="0" accel="40000" decel="60000" fill="hold" grpId="2" nodeType="withEffect">
                                  <p:stCondLst>
                                    <p:cond delay="2750"/>
                                  </p:stCondLst>
                                  <p:childTnLst>
                                    <p:animScale>
                                      <p:cBhvr>
                                        <p:cTn id="30" dur="1250" fill="hold"/>
                                        <p:tgtEl>
                                          <p:spTgt spid="20"/>
                                        </p:tgtEl>
                                      </p:cBhvr>
                                      <p:by x="66000" y="66000"/>
                                    </p:animScale>
                                  </p:childTnLst>
                                </p:cTn>
                              </p:par>
                              <p:par>
                                <p:cTn id="31" presetID="6" presetClass="emph" presetSubtype="0" accel="40000" decel="60000" fill="hold" grpId="2" nodeType="withEffect">
                                  <p:stCondLst>
                                    <p:cond delay="3000"/>
                                  </p:stCondLst>
                                  <p:childTnLst>
                                    <p:animScale>
                                      <p:cBhvr>
                                        <p:cTn id="32" dur="1250" fill="hold"/>
                                        <p:tgtEl>
                                          <p:spTgt spid="21"/>
                                        </p:tgtEl>
                                      </p:cBhvr>
                                      <p:by x="66000" y="66000"/>
                                    </p:animScale>
                                  </p:childTnLst>
                                </p:cTn>
                              </p:par>
                              <p:par>
                                <p:cTn id="33" presetID="10" presetClass="entr" presetSubtype="0" fill="hold" nodeType="withEffect">
                                  <p:stCondLst>
                                    <p:cond delay="375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750"/>
                                        <p:tgtEl>
                                          <p:spTgt spid="22"/>
                                        </p:tgtEl>
                                      </p:cBhvr>
                                    </p:animEffect>
                                  </p:childTnLst>
                                </p:cTn>
                              </p:par>
                              <p:par>
                                <p:cTn id="36" presetID="10" presetClass="entr" presetSubtype="0" fill="hold" nodeType="withEffect">
                                  <p:stCondLst>
                                    <p:cond delay="375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750"/>
                                        <p:tgtEl>
                                          <p:spTgt spid="25"/>
                                        </p:tgtEl>
                                      </p:cBhvr>
                                    </p:animEffect>
                                  </p:childTnLst>
                                </p:cTn>
                              </p:par>
                              <p:par>
                                <p:cTn id="39" presetID="42" presetClass="entr" presetSubtype="0" fill="hold" grpId="0" nodeType="withEffect" nodePh="1">
                                  <p:stCondLst>
                                    <p:cond delay="0"/>
                                  </p:stCondLst>
                                  <p:endCondLst>
                                    <p:cond evt="begin" delay="0">
                                      <p:tn val="39"/>
                                    </p:cond>
                                  </p:end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1000"/>
                                        <p:tgtEl>
                                          <p:spTgt spid="32"/>
                                        </p:tgtEl>
                                      </p:cBhvr>
                                    </p:animEffect>
                                    <p:anim calcmode="lin" valueType="num">
                                      <p:cBhvr>
                                        <p:cTn id="47" dur="1000" fill="hold"/>
                                        <p:tgtEl>
                                          <p:spTgt spid="32"/>
                                        </p:tgtEl>
                                        <p:attrNameLst>
                                          <p:attrName>ppt_x</p:attrName>
                                        </p:attrNameLst>
                                      </p:cBhvr>
                                      <p:tavLst>
                                        <p:tav tm="0">
                                          <p:val>
                                            <p:strVal val="#ppt_x"/>
                                          </p:val>
                                        </p:tav>
                                        <p:tav tm="100000">
                                          <p:val>
                                            <p:strVal val="#ppt_x"/>
                                          </p:val>
                                        </p:tav>
                                      </p:tavLst>
                                    </p:anim>
                                    <p:anim calcmode="lin" valueType="num">
                                      <p:cBhvr>
                                        <p:cTn id="4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30"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37419" y="260995"/>
            <a:ext cx="2748839" cy="373183"/>
          </a:xfrm>
        </p:spPr>
        <p:txBody>
          <a:bodyPr>
            <a:noAutofit/>
          </a:bodyPr>
          <a:lstStyle/>
          <a:p>
            <a:r>
              <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实验方案</a:t>
            </a:r>
            <a:endPar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5" name="箭头: 五边形 4"/>
          <p:cNvSpPr/>
          <p:nvPr/>
        </p:nvSpPr>
        <p:spPr>
          <a:xfrm>
            <a:off x="0" y="202003"/>
            <a:ext cx="737419" cy="373183"/>
          </a:xfrm>
          <a:prstGeom prst="homePlate">
            <a:avLst/>
          </a:pr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034182" y="2070119"/>
            <a:ext cx="643364" cy="643364"/>
          </a:xfrm>
          <a:prstGeom prst="ellipse">
            <a:avLst/>
          </a:prstGeom>
          <a:gradFill>
            <a:gsLst>
              <a:gs pos="100000">
                <a:srgbClr val="00B0F0"/>
              </a:gs>
              <a:gs pos="3000">
                <a:srgbClr val="4871B1"/>
              </a:gs>
            </a:gsLst>
            <a:lin ang="8100000" scaled="1"/>
          </a:gradFill>
          <a:ln w="25400">
            <a:noFill/>
          </a:ln>
          <a:effectLst>
            <a:outerShdw blurRad="1778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solidFill>
                <a:srgbClr val="FEFABC"/>
              </a:solidFill>
              <a:cs typeface="+mn-ea"/>
              <a:sym typeface="+mn-lt"/>
            </a:endParaRPr>
          </a:p>
        </p:txBody>
      </p:sp>
      <p:sp>
        <p:nvSpPr>
          <p:cNvPr id="7" name="椭圆 6"/>
          <p:cNvSpPr/>
          <p:nvPr/>
        </p:nvSpPr>
        <p:spPr>
          <a:xfrm>
            <a:off x="1034182" y="3881969"/>
            <a:ext cx="643364" cy="643364"/>
          </a:xfrm>
          <a:prstGeom prst="ellipse">
            <a:avLst/>
          </a:prstGeom>
          <a:gradFill>
            <a:gsLst>
              <a:gs pos="100000">
                <a:srgbClr val="00B0F0"/>
              </a:gs>
              <a:gs pos="3000">
                <a:srgbClr val="4871B1"/>
              </a:gs>
            </a:gsLst>
            <a:lin ang="8100000" scaled="1"/>
          </a:gradFill>
          <a:ln w="25400">
            <a:noFill/>
          </a:ln>
          <a:effectLst>
            <a:outerShdw blurRad="1778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solidFill>
                <a:srgbClr val="FEFABC"/>
              </a:solidFill>
              <a:cs typeface="+mn-ea"/>
              <a:sym typeface="+mn-lt"/>
            </a:endParaRPr>
          </a:p>
        </p:txBody>
      </p:sp>
      <p:sp>
        <p:nvSpPr>
          <p:cNvPr id="8" name="Freeform 204"/>
          <p:cNvSpPr>
            <a:spLocks noEditPoints="1"/>
          </p:cNvSpPr>
          <p:nvPr/>
        </p:nvSpPr>
        <p:spPr bwMode="auto">
          <a:xfrm>
            <a:off x="1206031" y="4065237"/>
            <a:ext cx="295350" cy="276828"/>
          </a:xfrm>
          <a:custGeom>
            <a:avLst/>
            <a:gdLst>
              <a:gd name="T0" fmla="*/ 112 w 128"/>
              <a:gd name="T1" fmla="*/ 16 h 120"/>
              <a:gd name="T2" fmla="*/ 88 w 128"/>
              <a:gd name="T3" fmla="*/ 16 h 120"/>
              <a:gd name="T4" fmla="*/ 88 w 128"/>
              <a:gd name="T5" fmla="*/ 8 h 120"/>
              <a:gd name="T6" fmla="*/ 80 w 128"/>
              <a:gd name="T7" fmla="*/ 0 h 120"/>
              <a:gd name="T8" fmla="*/ 48 w 128"/>
              <a:gd name="T9" fmla="*/ 0 h 120"/>
              <a:gd name="T10" fmla="*/ 40 w 128"/>
              <a:gd name="T11" fmla="*/ 8 h 120"/>
              <a:gd name="T12" fmla="*/ 40 w 128"/>
              <a:gd name="T13" fmla="*/ 16 h 120"/>
              <a:gd name="T14" fmla="*/ 16 w 128"/>
              <a:gd name="T15" fmla="*/ 16 h 120"/>
              <a:gd name="T16" fmla="*/ 0 w 128"/>
              <a:gd name="T17" fmla="*/ 32 h 120"/>
              <a:gd name="T18" fmla="*/ 0 w 128"/>
              <a:gd name="T19" fmla="*/ 104 h 120"/>
              <a:gd name="T20" fmla="*/ 16 w 128"/>
              <a:gd name="T21" fmla="*/ 120 h 120"/>
              <a:gd name="T22" fmla="*/ 112 w 128"/>
              <a:gd name="T23" fmla="*/ 120 h 120"/>
              <a:gd name="T24" fmla="*/ 128 w 128"/>
              <a:gd name="T25" fmla="*/ 104 h 120"/>
              <a:gd name="T26" fmla="*/ 128 w 128"/>
              <a:gd name="T27" fmla="*/ 32 h 120"/>
              <a:gd name="T28" fmla="*/ 112 w 128"/>
              <a:gd name="T29" fmla="*/ 16 h 120"/>
              <a:gd name="T30" fmla="*/ 48 w 128"/>
              <a:gd name="T31" fmla="*/ 12 h 120"/>
              <a:gd name="T32" fmla="*/ 52 w 128"/>
              <a:gd name="T33" fmla="*/ 8 h 120"/>
              <a:gd name="T34" fmla="*/ 76 w 128"/>
              <a:gd name="T35" fmla="*/ 8 h 120"/>
              <a:gd name="T36" fmla="*/ 80 w 128"/>
              <a:gd name="T37" fmla="*/ 12 h 120"/>
              <a:gd name="T38" fmla="*/ 80 w 128"/>
              <a:gd name="T39" fmla="*/ 16 h 120"/>
              <a:gd name="T40" fmla="*/ 76 w 128"/>
              <a:gd name="T41" fmla="*/ 16 h 120"/>
              <a:gd name="T42" fmla="*/ 52 w 128"/>
              <a:gd name="T43" fmla="*/ 16 h 120"/>
              <a:gd name="T44" fmla="*/ 48 w 128"/>
              <a:gd name="T45" fmla="*/ 16 h 120"/>
              <a:gd name="T46" fmla="*/ 48 w 128"/>
              <a:gd name="T47" fmla="*/ 12 h 120"/>
              <a:gd name="T48" fmla="*/ 120 w 128"/>
              <a:gd name="T49" fmla="*/ 104 h 120"/>
              <a:gd name="T50" fmla="*/ 112 w 128"/>
              <a:gd name="T51" fmla="*/ 112 h 120"/>
              <a:gd name="T52" fmla="*/ 16 w 128"/>
              <a:gd name="T53" fmla="*/ 112 h 120"/>
              <a:gd name="T54" fmla="*/ 8 w 128"/>
              <a:gd name="T55" fmla="*/ 104 h 120"/>
              <a:gd name="T56" fmla="*/ 8 w 128"/>
              <a:gd name="T57" fmla="*/ 60 h 120"/>
              <a:gd name="T58" fmla="*/ 49 w 128"/>
              <a:gd name="T59" fmla="*/ 60 h 120"/>
              <a:gd name="T60" fmla="*/ 48 w 128"/>
              <a:gd name="T61" fmla="*/ 64 h 120"/>
              <a:gd name="T62" fmla="*/ 64 w 128"/>
              <a:gd name="T63" fmla="*/ 80 h 120"/>
              <a:gd name="T64" fmla="*/ 80 w 128"/>
              <a:gd name="T65" fmla="*/ 64 h 120"/>
              <a:gd name="T66" fmla="*/ 79 w 128"/>
              <a:gd name="T67" fmla="*/ 60 h 120"/>
              <a:gd name="T68" fmla="*/ 120 w 128"/>
              <a:gd name="T69" fmla="*/ 60 h 120"/>
              <a:gd name="T70" fmla="*/ 120 w 128"/>
              <a:gd name="T71" fmla="*/ 104 h 120"/>
              <a:gd name="T72" fmla="*/ 56 w 128"/>
              <a:gd name="T73" fmla="*/ 64 h 120"/>
              <a:gd name="T74" fmla="*/ 57 w 128"/>
              <a:gd name="T75" fmla="*/ 60 h 120"/>
              <a:gd name="T76" fmla="*/ 71 w 128"/>
              <a:gd name="T77" fmla="*/ 60 h 120"/>
              <a:gd name="T78" fmla="*/ 72 w 128"/>
              <a:gd name="T79" fmla="*/ 64 h 120"/>
              <a:gd name="T80" fmla="*/ 64 w 128"/>
              <a:gd name="T81" fmla="*/ 72 h 120"/>
              <a:gd name="T82" fmla="*/ 56 w 128"/>
              <a:gd name="T83" fmla="*/ 64 h 120"/>
              <a:gd name="T84" fmla="*/ 120 w 128"/>
              <a:gd name="T85" fmla="*/ 52 h 120"/>
              <a:gd name="T86" fmla="*/ 8 w 128"/>
              <a:gd name="T87" fmla="*/ 52 h 120"/>
              <a:gd name="T88" fmla="*/ 8 w 128"/>
              <a:gd name="T89" fmla="*/ 32 h 120"/>
              <a:gd name="T90" fmla="*/ 16 w 128"/>
              <a:gd name="T91" fmla="*/ 24 h 120"/>
              <a:gd name="T92" fmla="*/ 112 w 128"/>
              <a:gd name="T93" fmla="*/ 24 h 120"/>
              <a:gd name="T94" fmla="*/ 120 w 128"/>
              <a:gd name="T95" fmla="*/ 32 h 120"/>
              <a:gd name="T96" fmla="*/ 120 w 128"/>
              <a:gd name="T9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112" y="16"/>
                </a:moveTo>
                <a:cubicBezTo>
                  <a:pt x="88" y="16"/>
                  <a:pt x="88" y="16"/>
                  <a:pt x="88" y="16"/>
                </a:cubicBezTo>
                <a:cubicBezTo>
                  <a:pt x="88" y="8"/>
                  <a:pt x="88" y="8"/>
                  <a:pt x="88" y="8"/>
                </a:cubicBezTo>
                <a:cubicBezTo>
                  <a:pt x="88" y="4"/>
                  <a:pt x="84" y="0"/>
                  <a:pt x="80" y="0"/>
                </a:cubicBezTo>
                <a:cubicBezTo>
                  <a:pt x="48" y="0"/>
                  <a:pt x="48" y="0"/>
                  <a:pt x="48" y="0"/>
                </a:cubicBezTo>
                <a:cubicBezTo>
                  <a:pt x="44" y="0"/>
                  <a:pt x="40" y="4"/>
                  <a:pt x="40" y="8"/>
                </a:cubicBezTo>
                <a:cubicBezTo>
                  <a:pt x="40" y="16"/>
                  <a:pt x="40" y="16"/>
                  <a:pt x="40" y="16"/>
                </a:cubicBezTo>
                <a:cubicBezTo>
                  <a:pt x="16" y="16"/>
                  <a:pt x="16" y="16"/>
                  <a:pt x="16" y="16"/>
                </a:cubicBezTo>
                <a:cubicBezTo>
                  <a:pt x="7" y="16"/>
                  <a:pt x="0" y="23"/>
                  <a:pt x="0" y="32"/>
                </a:cubicBezTo>
                <a:cubicBezTo>
                  <a:pt x="0" y="104"/>
                  <a:pt x="0" y="104"/>
                  <a:pt x="0" y="104"/>
                </a:cubicBezTo>
                <a:cubicBezTo>
                  <a:pt x="0" y="113"/>
                  <a:pt x="7" y="120"/>
                  <a:pt x="16" y="120"/>
                </a:cubicBezTo>
                <a:cubicBezTo>
                  <a:pt x="112" y="120"/>
                  <a:pt x="112" y="120"/>
                  <a:pt x="112" y="120"/>
                </a:cubicBezTo>
                <a:cubicBezTo>
                  <a:pt x="121" y="120"/>
                  <a:pt x="128" y="113"/>
                  <a:pt x="128" y="104"/>
                </a:cubicBezTo>
                <a:cubicBezTo>
                  <a:pt x="128" y="32"/>
                  <a:pt x="128" y="32"/>
                  <a:pt x="128" y="32"/>
                </a:cubicBezTo>
                <a:cubicBezTo>
                  <a:pt x="128" y="23"/>
                  <a:pt x="121" y="16"/>
                  <a:pt x="112" y="16"/>
                </a:cubicBezTo>
                <a:close/>
                <a:moveTo>
                  <a:pt x="48" y="12"/>
                </a:moveTo>
                <a:cubicBezTo>
                  <a:pt x="48" y="10"/>
                  <a:pt x="50" y="8"/>
                  <a:pt x="52" y="8"/>
                </a:cubicBezTo>
                <a:cubicBezTo>
                  <a:pt x="76" y="8"/>
                  <a:pt x="76" y="8"/>
                  <a:pt x="76" y="8"/>
                </a:cubicBezTo>
                <a:cubicBezTo>
                  <a:pt x="78" y="8"/>
                  <a:pt x="80" y="10"/>
                  <a:pt x="80" y="12"/>
                </a:cubicBezTo>
                <a:cubicBezTo>
                  <a:pt x="80" y="16"/>
                  <a:pt x="80" y="16"/>
                  <a:pt x="80" y="16"/>
                </a:cubicBezTo>
                <a:cubicBezTo>
                  <a:pt x="78" y="16"/>
                  <a:pt x="78" y="16"/>
                  <a:pt x="76" y="16"/>
                </a:cubicBezTo>
                <a:cubicBezTo>
                  <a:pt x="52" y="16"/>
                  <a:pt x="52" y="16"/>
                  <a:pt x="52" y="16"/>
                </a:cubicBezTo>
                <a:cubicBezTo>
                  <a:pt x="50" y="16"/>
                  <a:pt x="50" y="16"/>
                  <a:pt x="48" y="16"/>
                </a:cubicBezTo>
                <a:lnTo>
                  <a:pt x="48" y="12"/>
                </a:lnTo>
                <a:close/>
                <a:moveTo>
                  <a:pt x="120" y="104"/>
                </a:moveTo>
                <a:cubicBezTo>
                  <a:pt x="120" y="108"/>
                  <a:pt x="116" y="112"/>
                  <a:pt x="112" y="112"/>
                </a:cubicBezTo>
                <a:cubicBezTo>
                  <a:pt x="16" y="112"/>
                  <a:pt x="16" y="112"/>
                  <a:pt x="16" y="112"/>
                </a:cubicBezTo>
                <a:cubicBezTo>
                  <a:pt x="12" y="112"/>
                  <a:pt x="8" y="108"/>
                  <a:pt x="8" y="104"/>
                </a:cubicBezTo>
                <a:cubicBezTo>
                  <a:pt x="8" y="60"/>
                  <a:pt x="8" y="60"/>
                  <a:pt x="8" y="60"/>
                </a:cubicBezTo>
                <a:cubicBezTo>
                  <a:pt x="49" y="60"/>
                  <a:pt x="49" y="60"/>
                  <a:pt x="49" y="60"/>
                </a:cubicBezTo>
                <a:cubicBezTo>
                  <a:pt x="48" y="61"/>
                  <a:pt x="48" y="63"/>
                  <a:pt x="48" y="64"/>
                </a:cubicBezTo>
                <a:cubicBezTo>
                  <a:pt x="48" y="73"/>
                  <a:pt x="55" y="80"/>
                  <a:pt x="64" y="80"/>
                </a:cubicBezTo>
                <a:cubicBezTo>
                  <a:pt x="73" y="80"/>
                  <a:pt x="80" y="73"/>
                  <a:pt x="80" y="64"/>
                </a:cubicBezTo>
                <a:cubicBezTo>
                  <a:pt x="80" y="63"/>
                  <a:pt x="80" y="61"/>
                  <a:pt x="79" y="60"/>
                </a:cubicBezTo>
                <a:cubicBezTo>
                  <a:pt x="120" y="60"/>
                  <a:pt x="120" y="60"/>
                  <a:pt x="120" y="60"/>
                </a:cubicBezTo>
                <a:lnTo>
                  <a:pt x="120" y="104"/>
                </a:lnTo>
                <a:close/>
                <a:moveTo>
                  <a:pt x="56" y="64"/>
                </a:moveTo>
                <a:cubicBezTo>
                  <a:pt x="56" y="63"/>
                  <a:pt x="56" y="61"/>
                  <a:pt x="57" y="60"/>
                </a:cubicBezTo>
                <a:cubicBezTo>
                  <a:pt x="71" y="60"/>
                  <a:pt x="71" y="60"/>
                  <a:pt x="71" y="60"/>
                </a:cubicBezTo>
                <a:cubicBezTo>
                  <a:pt x="72" y="61"/>
                  <a:pt x="72" y="63"/>
                  <a:pt x="72" y="64"/>
                </a:cubicBezTo>
                <a:cubicBezTo>
                  <a:pt x="72" y="68"/>
                  <a:pt x="68" y="72"/>
                  <a:pt x="64" y="72"/>
                </a:cubicBezTo>
                <a:cubicBezTo>
                  <a:pt x="60" y="72"/>
                  <a:pt x="56" y="68"/>
                  <a:pt x="56" y="64"/>
                </a:cubicBezTo>
                <a:close/>
                <a:moveTo>
                  <a:pt x="120" y="52"/>
                </a:moveTo>
                <a:cubicBezTo>
                  <a:pt x="8" y="52"/>
                  <a:pt x="8" y="52"/>
                  <a:pt x="8" y="52"/>
                </a:cubicBezTo>
                <a:cubicBezTo>
                  <a:pt x="8" y="32"/>
                  <a:pt x="8" y="32"/>
                  <a:pt x="8" y="32"/>
                </a:cubicBezTo>
                <a:cubicBezTo>
                  <a:pt x="8" y="28"/>
                  <a:pt x="12" y="24"/>
                  <a:pt x="16" y="24"/>
                </a:cubicBezTo>
                <a:cubicBezTo>
                  <a:pt x="112" y="24"/>
                  <a:pt x="112" y="24"/>
                  <a:pt x="112" y="24"/>
                </a:cubicBezTo>
                <a:cubicBezTo>
                  <a:pt x="116" y="24"/>
                  <a:pt x="120" y="28"/>
                  <a:pt x="120" y="32"/>
                </a:cubicBezTo>
                <a:lnTo>
                  <a:pt x="120" y="52"/>
                </a:lnTo>
                <a:close/>
              </a:path>
            </a:pathLst>
          </a:custGeom>
          <a:solidFill>
            <a:srgbClr val="F6F6F6"/>
          </a:solidFill>
          <a:ln>
            <a:noFill/>
          </a:ln>
        </p:spPr>
        <p:txBody>
          <a:bodyPr vert="horz" wrap="square" lIns="68580" tIns="34290" rIns="68580" bIns="34290" numCol="1" anchor="t" anchorCtr="0" compatLnSpc="1"/>
          <a:lstStyle/>
          <a:p>
            <a:endParaRPr lang="zh-CN" altLang="en-US">
              <a:solidFill>
                <a:schemeClr val="tx1">
                  <a:lumMod val="75000"/>
                  <a:lumOff val="25000"/>
                </a:schemeClr>
              </a:solidFill>
              <a:cs typeface="+mn-ea"/>
              <a:sym typeface="+mn-lt"/>
            </a:endParaRPr>
          </a:p>
        </p:txBody>
      </p:sp>
      <p:sp>
        <p:nvSpPr>
          <p:cNvPr id="9" name="Freeform 207"/>
          <p:cNvSpPr>
            <a:spLocks noEditPoints="1"/>
          </p:cNvSpPr>
          <p:nvPr/>
        </p:nvSpPr>
        <p:spPr bwMode="auto">
          <a:xfrm>
            <a:off x="1206031" y="2262647"/>
            <a:ext cx="295350" cy="258308"/>
          </a:xfrm>
          <a:custGeom>
            <a:avLst/>
            <a:gdLst>
              <a:gd name="T0" fmla="*/ 112 w 128"/>
              <a:gd name="T1" fmla="*/ 60 h 112"/>
              <a:gd name="T2" fmla="*/ 104 w 128"/>
              <a:gd name="T3" fmla="*/ 60 h 112"/>
              <a:gd name="T4" fmla="*/ 104 w 128"/>
              <a:gd name="T5" fmla="*/ 16 h 112"/>
              <a:gd name="T6" fmla="*/ 88 w 128"/>
              <a:gd name="T7" fmla="*/ 0 h 112"/>
              <a:gd name="T8" fmla="*/ 40 w 128"/>
              <a:gd name="T9" fmla="*/ 0 h 112"/>
              <a:gd name="T10" fmla="*/ 24 w 128"/>
              <a:gd name="T11" fmla="*/ 16 h 112"/>
              <a:gd name="T12" fmla="*/ 24 w 128"/>
              <a:gd name="T13" fmla="*/ 52 h 112"/>
              <a:gd name="T14" fmla="*/ 24 w 128"/>
              <a:gd name="T15" fmla="*/ 56 h 112"/>
              <a:gd name="T16" fmla="*/ 24 w 128"/>
              <a:gd name="T17" fmla="*/ 56 h 112"/>
              <a:gd name="T18" fmla="*/ 24 w 128"/>
              <a:gd name="T19" fmla="*/ 60 h 112"/>
              <a:gd name="T20" fmla="*/ 16 w 128"/>
              <a:gd name="T21" fmla="*/ 60 h 112"/>
              <a:gd name="T22" fmla="*/ 0 w 128"/>
              <a:gd name="T23" fmla="*/ 76 h 112"/>
              <a:gd name="T24" fmla="*/ 0 w 128"/>
              <a:gd name="T25" fmla="*/ 84 h 112"/>
              <a:gd name="T26" fmla="*/ 16 w 128"/>
              <a:gd name="T27" fmla="*/ 100 h 112"/>
              <a:gd name="T28" fmla="*/ 25 w 128"/>
              <a:gd name="T29" fmla="*/ 100 h 112"/>
              <a:gd name="T30" fmla="*/ 40 w 128"/>
              <a:gd name="T31" fmla="*/ 112 h 112"/>
              <a:gd name="T32" fmla="*/ 88 w 128"/>
              <a:gd name="T33" fmla="*/ 112 h 112"/>
              <a:gd name="T34" fmla="*/ 103 w 128"/>
              <a:gd name="T35" fmla="*/ 100 h 112"/>
              <a:gd name="T36" fmla="*/ 112 w 128"/>
              <a:gd name="T37" fmla="*/ 100 h 112"/>
              <a:gd name="T38" fmla="*/ 128 w 128"/>
              <a:gd name="T39" fmla="*/ 84 h 112"/>
              <a:gd name="T40" fmla="*/ 128 w 128"/>
              <a:gd name="T41" fmla="*/ 76 h 112"/>
              <a:gd name="T42" fmla="*/ 112 w 128"/>
              <a:gd name="T43" fmla="*/ 60 h 112"/>
              <a:gd name="T44" fmla="*/ 32 w 128"/>
              <a:gd name="T45" fmla="*/ 16 h 112"/>
              <a:gd name="T46" fmla="*/ 40 w 128"/>
              <a:gd name="T47" fmla="*/ 8 h 112"/>
              <a:gd name="T48" fmla="*/ 88 w 128"/>
              <a:gd name="T49" fmla="*/ 8 h 112"/>
              <a:gd name="T50" fmla="*/ 96 w 128"/>
              <a:gd name="T51" fmla="*/ 16 h 112"/>
              <a:gd name="T52" fmla="*/ 96 w 128"/>
              <a:gd name="T53" fmla="*/ 60 h 112"/>
              <a:gd name="T54" fmla="*/ 32 w 128"/>
              <a:gd name="T55" fmla="*/ 60 h 112"/>
              <a:gd name="T56" fmla="*/ 32 w 128"/>
              <a:gd name="T57" fmla="*/ 16 h 112"/>
              <a:gd name="T58" fmla="*/ 88 w 128"/>
              <a:gd name="T59" fmla="*/ 104 h 112"/>
              <a:gd name="T60" fmla="*/ 40 w 128"/>
              <a:gd name="T61" fmla="*/ 104 h 112"/>
              <a:gd name="T62" fmla="*/ 32 w 128"/>
              <a:gd name="T63" fmla="*/ 96 h 112"/>
              <a:gd name="T64" fmla="*/ 40 w 128"/>
              <a:gd name="T65" fmla="*/ 88 h 112"/>
              <a:gd name="T66" fmla="*/ 88 w 128"/>
              <a:gd name="T67" fmla="*/ 88 h 112"/>
              <a:gd name="T68" fmla="*/ 96 w 128"/>
              <a:gd name="T69" fmla="*/ 96 h 112"/>
              <a:gd name="T70" fmla="*/ 88 w 128"/>
              <a:gd name="T71" fmla="*/ 104 h 112"/>
              <a:gd name="T72" fmla="*/ 120 w 128"/>
              <a:gd name="T73" fmla="*/ 84 h 112"/>
              <a:gd name="T74" fmla="*/ 112 w 128"/>
              <a:gd name="T75" fmla="*/ 92 h 112"/>
              <a:gd name="T76" fmla="*/ 103 w 128"/>
              <a:gd name="T77" fmla="*/ 92 h 112"/>
              <a:gd name="T78" fmla="*/ 88 w 128"/>
              <a:gd name="T79" fmla="*/ 80 h 112"/>
              <a:gd name="T80" fmla="*/ 40 w 128"/>
              <a:gd name="T81" fmla="*/ 80 h 112"/>
              <a:gd name="T82" fmla="*/ 25 w 128"/>
              <a:gd name="T83" fmla="*/ 92 h 112"/>
              <a:gd name="T84" fmla="*/ 16 w 128"/>
              <a:gd name="T85" fmla="*/ 92 h 112"/>
              <a:gd name="T86" fmla="*/ 8 w 128"/>
              <a:gd name="T87" fmla="*/ 84 h 112"/>
              <a:gd name="T88" fmla="*/ 8 w 128"/>
              <a:gd name="T89" fmla="*/ 76 h 112"/>
              <a:gd name="T90" fmla="*/ 16 w 128"/>
              <a:gd name="T91" fmla="*/ 68 h 112"/>
              <a:gd name="T92" fmla="*/ 112 w 128"/>
              <a:gd name="T93" fmla="*/ 68 h 112"/>
              <a:gd name="T94" fmla="*/ 120 w 128"/>
              <a:gd name="T95" fmla="*/ 76 h 112"/>
              <a:gd name="T96" fmla="*/ 120 w 128"/>
              <a:gd name="T9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12">
                <a:moveTo>
                  <a:pt x="112" y="60"/>
                </a:moveTo>
                <a:cubicBezTo>
                  <a:pt x="104" y="60"/>
                  <a:pt x="104" y="60"/>
                  <a:pt x="104" y="60"/>
                </a:cubicBezTo>
                <a:cubicBezTo>
                  <a:pt x="104" y="16"/>
                  <a:pt x="104" y="16"/>
                  <a:pt x="104" y="16"/>
                </a:cubicBezTo>
                <a:cubicBezTo>
                  <a:pt x="104" y="7"/>
                  <a:pt x="97" y="0"/>
                  <a:pt x="88" y="0"/>
                </a:cubicBezTo>
                <a:cubicBezTo>
                  <a:pt x="40" y="0"/>
                  <a:pt x="40" y="0"/>
                  <a:pt x="40" y="0"/>
                </a:cubicBezTo>
                <a:cubicBezTo>
                  <a:pt x="31" y="0"/>
                  <a:pt x="24" y="7"/>
                  <a:pt x="24" y="16"/>
                </a:cubicBezTo>
                <a:cubicBezTo>
                  <a:pt x="24" y="52"/>
                  <a:pt x="24" y="52"/>
                  <a:pt x="24" y="52"/>
                </a:cubicBezTo>
                <a:cubicBezTo>
                  <a:pt x="24" y="55"/>
                  <a:pt x="24" y="56"/>
                  <a:pt x="24" y="56"/>
                </a:cubicBezTo>
                <a:cubicBezTo>
                  <a:pt x="24" y="56"/>
                  <a:pt x="24" y="56"/>
                  <a:pt x="24" y="56"/>
                </a:cubicBezTo>
                <a:cubicBezTo>
                  <a:pt x="24" y="56"/>
                  <a:pt x="24" y="57"/>
                  <a:pt x="24" y="60"/>
                </a:cubicBezTo>
                <a:cubicBezTo>
                  <a:pt x="16" y="60"/>
                  <a:pt x="16" y="60"/>
                  <a:pt x="16" y="60"/>
                </a:cubicBezTo>
                <a:cubicBezTo>
                  <a:pt x="7" y="60"/>
                  <a:pt x="0" y="67"/>
                  <a:pt x="0" y="76"/>
                </a:cubicBezTo>
                <a:cubicBezTo>
                  <a:pt x="0" y="84"/>
                  <a:pt x="0" y="84"/>
                  <a:pt x="0" y="84"/>
                </a:cubicBezTo>
                <a:cubicBezTo>
                  <a:pt x="0" y="93"/>
                  <a:pt x="7" y="100"/>
                  <a:pt x="16" y="100"/>
                </a:cubicBezTo>
                <a:cubicBezTo>
                  <a:pt x="25" y="100"/>
                  <a:pt x="25" y="100"/>
                  <a:pt x="25" y="100"/>
                </a:cubicBezTo>
                <a:cubicBezTo>
                  <a:pt x="26" y="107"/>
                  <a:pt x="33" y="112"/>
                  <a:pt x="40" y="112"/>
                </a:cubicBezTo>
                <a:cubicBezTo>
                  <a:pt x="88" y="112"/>
                  <a:pt x="88" y="112"/>
                  <a:pt x="88" y="112"/>
                </a:cubicBezTo>
                <a:cubicBezTo>
                  <a:pt x="95" y="112"/>
                  <a:pt x="102" y="107"/>
                  <a:pt x="103" y="100"/>
                </a:cubicBezTo>
                <a:cubicBezTo>
                  <a:pt x="112" y="100"/>
                  <a:pt x="112" y="100"/>
                  <a:pt x="112" y="100"/>
                </a:cubicBezTo>
                <a:cubicBezTo>
                  <a:pt x="121" y="100"/>
                  <a:pt x="128" y="93"/>
                  <a:pt x="128" y="84"/>
                </a:cubicBezTo>
                <a:cubicBezTo>
                  <a:pt x="128" y="76"/>
                  <a:pt x="128" y="76"/>
                  <a:pt x="128" y="76"/>
                </a:cubicBezTo>
                <a:cubicBezTo>
                  <a:pt x="128" y="67"/>
                  <a:pt x="121" y="60"/>
                  <a:pt x="112" y="60"/>
                </a:cubicBezTo>
                <a:close/>
                <a:moveTo>
                  <a:pt x="32" y="16"/>
                </a:moveTo>
                <a:cubicBezTo>
                  <a:pt x="32" y="12"/>
                  <a:pt x="36" y="8"/>
                  <a:pt x="40" y="8"/>
                </a:cubicBezTo>
                <a:cubicBezTo>
                  <a:pt x="88" y="8"/>
                  <a:pt x="88" y="8"/>
                  <a:pt x="88" y="8"/>
                </a:cubicBezTo>
                <a:cubicBezTo>
                  <a:pt x="92" y="8"/>
                  <a:pt x="96" y="12"/>
                  <a:pt x="96" y="16"/>
                </a:cubicBezTo>
                <a:cubicBezTo>
                  <a:pt x="96" y="60"/>
                  <a:pt x="96" y="60"/>
                  <a:pt x="96" y="60"/>
                </a:cubicBezTo>
                <a:cubicBezTo>
                  <a:pt x="32" y="60"/>
                  <a:pt x="32" y="60"/>
                  <a:pt x="32" y="60"/>
                </a:cubicBezTo>
                <a:lnTo>
                  <a:pt x="32" y="16"/>
                </a:lnTo>
                <a:close/>
                <a:moveTo>
                  <a:pt x="88" y="104"/>
                </a:moveTo>
                <a:cubicBezTo>
                  <a:pt x="40" y="104"/>
                  <a:pt x="40" y="104"/>
                  <a:pt x="40" y="104"/>
                </a:cubicBezTo>
                <a:cubicBezTo>
                  <a:pt x="36" y="104"/>
                  <a:pt x="32" y="100"/>
                  <a:pt x="32" y="96"/>
                </a:cubicBezTo>
                <a:cubicBezTo>
                  <a:pt x="32" y="92"/>
                  <a:pt x="36" y="88"/>
                  <a:pt x="40" y="88"/>
                </a:cubicBezTo>
                <a:cubicBezTo>
                  <a:pt x="88" y="88"/>
                  <a:pt x="88" y="88"/>
                  <a:pt x="88" y="88"/>
                </a:cubicBezTo>
                <a:cubicBezTo>
                  <a:pt x="92" y="88"/>
                  <a:pt x="96" y="92"/>
                  <a:pt x="96" y="96"/>
                </a:cubicBezTo>
                <a:cubicBezTo>
                  <a:pt x="96" y="100"/>
                  <a:pt x="92" y="104"/>
                  <a:pt x="88" y="104"/>
                </a:cubicBezTo>
                <a:close/>
                <a:moveTo>
                  <a:pt x="120" y="84"/>
                </a:moveTo>
                <a:cubicBezTo>
                  <a:pt x="120" y="88"/>
                  <a:pt x="116" y="92"/>
                  <a:pt x="112" y="92"/>
                </a:cubicBezTo>
                <a:cubicBezTo>
                  <a:pt x="103" y="92"/>
                  <a:pt x="103" y="92"/>
                  <a:pt x="103" y="92"/>
                </a:cubicBezTo>
                <a:cubicBezTo>
                  <a:pt x="102" y="85"/>
                  <a:pt x="95" y="80"/>
                  <a:pt x="88" y="80"/>
                </a:cubicBezTo>
                <a:cubicBezTo>
                  <a:pt x="40" y="80"/>
                  <a:pt x="40" y="80"/>
                  <a:pt x="40" y="80"/>
                </a:cubicBezTo>
                <a:cubicBezTo>
                  <a:pt x="33" y="80"/>
                  <a:pt x="26" y="85"/>
                  <a:pt x="25" y="92"/>
                </a:cubicBezTo>
                <a:cubicBezTo>
                  <a:pt x="16" y="92"/>
                  <a:pt x="16" y="92"/>
                  <a:pt x="16" y="92"/>
                </a:cubicBezTo>
                <a:cubicBezTo>
                  <a:pt x="12" y="92"/>
                  <a:pt x="8" y="88"/>
                  <a:pt x="8" y="84"/>
                </a:cubicBezTo>
                <a:cubicBezTo>
                  <a:pt x="8" y="76"/>
                  <a:pt x="8" y="76"/>
                  <a:pt x="8" y="76"/>
                </a:cubicBezTo>
                <a:cubicBezTo>
                  <a:pt x="8" y="72"/>
                  <a:pt x="12" y="68"/>
                  <a:pt x="16" y="68"/>
                </a:cubicBezTo>
                <a:cubicBezTo>
                  <a:pt x="112" y="68"/>
                  <a:pt x="112" y="68"/>
                  <a:pt x="112" y="68"/>
                </a:cubicBezTo>
                <a:cubicBezTo>
                  <a:pt x="116" y="68"/>
                  <a:pt x="120" y="72"/>
                  <a:pt x="120" y="76"/>
                </a:cubicBezTo>
                <a:lnTo>
                  <a:pt x="120" y="84"/>
                </a:lnTo>
                <a:close/>
              </a:path>
            </a:pathLst>
          </a:custGeom>
          <a:solidFill>
            <a:srgbClr val="F6F6F6"/>
          </a:solidFill>
          <a:ln>
            <a:noFill/>
          </a:ln>
        </p:spPr>
        <p:txBody>
          <a:bodyPr vert="horz" wrap="square" lIns="68580" tIns="34290" rIns="68580" bIns="34290" numCol="1" anchor="t" anchorCtr="0" compatLnSpc="1"/>
          <a:lstStyle/>
          <a:p>
            <a:endParaRPr lang="zh-CN" altLang="en-US">
              <a:solidFill>
                <a:schemeClr val="tx1">
                  <a:lumMod val="75000"/>
                  <a:lumOff val="25000"/>
                </a:schemeClr>
              </a:solidFill>
              <a:cs typeface="+mn-ea"/>
              <a:sym typeface="+mn-lt"/>
            </a:endParaRPr>
          </a:p>
        </p:txBody>
      </p:sp>
      <p:sp>
        <p:nvSpPr>
          <p:cNvPr id="10" name="文本框 9"/>
          <p:cNvSpPr txBox="1"/>
          <p:nvPr/>
        </p:nvSpPr>
        <p:spPr>
          <a:xfrm>
            <a:off x="1849395" y="2037692"/>
            <a:ext cx="3121093" cy="435825"/>
          </a:xfrm>
          <a:prstGeom prst="rect">
            <a:avLst/>
          </a:prstGeom>
          <a:noFill/>
        </p:spPr>
        <p:txBody>
          <a:bodyPr wrap="square" lIns="68580" tIns="34290" rIns="68580" bIns="34290" rtlCol="0">
            <a:spAutoFit/>
          </a:bodyPr>
          <a:lstStyle/>
          <a:p>
            <a:pPr>
              <a:lnSpc>
                <a:spcPct val="150000"/>
              </a:lnSpc>
            </a:pPr>
            <a:r>
              <a:rPr lang="zh-CN" altLang="en-US" b="1" dirty="0" smtClean="0">
                <a:latin typeface="思源黑体 CN Bold" panose="020B0800000000000000" pitchFamily="34" charset="-122"/>
                <a:ea typeface="思源黑体 CN Bold" panose="020B0800000000000000" pitchFamily="34" charset="-122"/>
                <a:sym typeface="Arial" panose="020B0604020202020204" pitchFamily="34" charset="0"/>
              </a:rPr>
              <a:t>特征提取层</a:t>
            </a:r>
            <a:endParaRPr lang="en-US" altLang="zh-CN" b="1" dirty="0">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1" name="矩形 10"/>
          <p:cNvSpPr/>
          <p:nvPr/>
        </p:nvSpPr>
        <p:spPr>
          <a:xfrm>
            <a:off x="1804868" y="2456548"/>
            <a:ext cx="4171500" cy="955646"/>
          </a:xfrm>
          <a:prstGeom prst="rect">
            <a:avLst/>
          </a:prstGeom>
        </p:spPr>
        <p:txBody>
          <a:bodyPr wrap="square" lIns="68580" tIns="34290" rIns="68580" bIns="34290">
            <a:spAutoFit/>
          </a:bodyPr>
          <a:lstStyle/>
          <a:p>
            <a:pPr>
              <a:lnSpc>
                <a:spcPct val="120000"/>
              </a:lnSpc>
            </a:pP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本文采用了一种新的特征提取模块，用于源图像的全局和局部细节</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。在</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我们提出的密集网络中使用了多尺度连接</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通过密集神经网络的级联操作，每个</a:t>
            </a:r>
            <a:r>
              <a:rPr lang="en-US" altLang="zh-CN" sz="1200" dirty="0" err="1">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DenseBlock</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块中的每个</a:t>
            </a:r>
            <a:r>
              <a:rPr lang="en-US" altLang="zh-CN" sz="1200" dirty="0" err="1">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Conv</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层与其后续层合并，作为后续操作的输入。</a:t>
            </a:r>
            <a:endPar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
        <p:nvSpPr>
          <p:cNvPr id="12" name="文本框 11"/>
          <p:cNvSpPr txBox="1"/>
          <p:nvPr/>
        </p:nvSpPr>
        <p:spPr>
          <a:xfrm>
            <a:off x="1804867" y="3827636"/>
            <a:ext cx="3121093" cy="435825"/>
          </a:xfrm>
          <a:prstGeom prst="rect">
            <a:avLst/>
          </a:prstGeom>
          <a:noFill/>
        </p:spPr>
        <p:txBody>
          <a:bodyPr wrap="square" lIns="68580" tIns="34290" rIns="68580" bIns="34290" rtlCol="0">
            <a:spAutoFit/>
          </a:bodyPr>
          <a:lstStyle/>
          <a:p>
            <a:pPr>
              <a:lnSpc>
                <a:spcPct val="150000"/>
              </a:lnSpc>
            </a:pPr>
            <a:r>
              <a:rPr lang="en-US" altLang="zh-CN" b="1" dirty="0" smtClean="0">
                <a:latin typeface="思源黑体 CN Bold" panose="020B0800000000000000" pitchFamily="34" charset="-122"/>
                <a:ea typeface="思源黑体 CN Bold" panose="020B0800000000000000" pitchFamily="34" charset="-122"/>
                <a:sym typeface="Arial" panose="020B0604020202020204" pitchFamily="34" charset="0"/>
              </a:rPr>
              <a:t>DB</a:t>
            </a:r>
            <a:r>
              <a:rPr lang="zh-CN" altLang="en-US" b="1" dirty="0" smtClean="0">
                <a:latin typeface="思源黑体 CN Bold" panose="020B0800000000000000" pitchFamily="34" charset="-122"/>
                <a:ea typeface="思源黑体 CN Bold" panose="020B0800000000000000" pitchFamily="34" charset="-122"/>
                <a:sym typeface="Arial" panose="020B0604020202020204" pitchFamily="34" charset="0"/>
              </a:rPr>
              <a:t>特征提取模块</a:t>
            </a:r>
            <a:endParaRPr lang="en-US" altLang="zh-CN" b="1" dirty="0">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3" name="矩形 12"/>
          <p:cNvSpPr/>
          <p:nvPr/>
        </p:nvSpPr>
        <p:spPr>
          <a:xfrm>
            <a:off x="1804866" y="4268398"/>
            <a:ext cx="4291133" cy="734047"/>
          </a:xfrm>
          <a:prstGeom prst="rect">
            <a:avLst/>
          </a:prstGeom>
        </p:spPr>
        <p:txBody>
          <a:bodyPr wrap="square" lIns="68580" tIns="34290" rIns="68580" bIns="34290">
            <a:spAutoFit/>
          </a:bodyPr>
          <a:lstStyle/>
          <a:p>
            <a:pPr>
              <a:lnSpc>
                <a:spcPct val="120000"/>
              </a:lnSpc>
            </a:pP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我们提出的特征提取模块由浅层特征提取和密集特征提取组成，同时采用了大小为</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3x3</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5x5</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和</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7x7</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和卷积运算步幅为</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1</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的多尺度层以及由</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3</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个</a:t>
            </a:r>
            <a:r>
              <a:rPr lang="en-US" altLang="zh-CN" sz="1200" dirty="0" err="1">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Conv</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层组成的特征提取子</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模块。</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pic>
        <p:nvPicPr>
          <p:cNvPr id="16" name="图片 15" descr="C:\Users\Administrator\Documents\Tencent Files\1452856749\FileRecv\DB2.jpg"/>
          <p:cNvPicPr/>
          <p:nvPr/>
        </p:nvPicPr>
        <p:blipFill>
          <a:blip r:embed="rId3">
            <a:extLst>
              <a:ext uri="{28A0092B-C50C-407E-A947-70E740481C1C}">
                <a14:useLocalDpi xmlns:a14="http://schemas.microsoft.com/office/drawing/2010/main" val="0"/>
              </a:ext>
            </a:extLst>
          </a:blip>
          <a:srcRect/>
          <a:stretch>
            <a:fillRect/>
          </a:stretch>
        </p:blipFill>
        <p:spPr bwMode="auto">
          <a:xfrm>
            <a:off x="6333687" y="1903887"/>
            <a:ext cx="5318620" cy="3016614"/>
          </a:xfrm>
          <a:prstGeom prst="rect">
            <a:avLst/>
          </a:prstGeom>
          <a:noFill/>
          <a:ln>
            <a:noFill/>
          </a:ln>
        </p:spPr>
      </p:pic>
      <p:sp>
        <p:nvSpPr>
          <p:cNvPr id="17" name="矩形 16"/>
          <p:cNvSpPr/>
          <p:nvPr/>
        </p:nvSpPr>
        <p:spPr>
          <a:xfrm>
            <a:off x="7787614" y="5022890"/>
            <a:ext cx="2623123" cy="290849"/>
          </a:xfrm>
          <a:prstGeom prst="rect">
            <a:avLst/>
          </a:prstGeom>
        </p:spPr>
        <p:txBody>
          <a:bodyPr wrap="square" lIns="68580" tIns="34290" rIns="68580" bIns="34290">
            <a:spAutoFit/>
          </a:bodyPr>
          <a:lstStyle/>
          <a:p>
            <a:pPr>
              <a:lnSpc>
                <a:spcPct val="120000"/>
              </a:lnSpc>
            </a:pP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 密集</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特征提取模块</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DB</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的结构示意图</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Tree>
    <p:extLst>
      <p:ext uri="{BB962C8B-B14F-4D97-AF65-F5344CB8AC3E}">
        <p14:creationId xmlns:p14="http://schemas.microsoft.com/office/powerpoint/2010/main" val="383377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decel="40000" fill="hold" grpId="1" nodeType="withEffect">
                                  <p:stCondLst>
                                    <p:cond delay="0"/>
                                  </p:stCondLst>
                                  <p:childTnLst>
                                    <p:animMotion origin="layout" path="M 0.03073 -1.11111E-6 L -0.08906 -1.11111E-6 " pathEditMode="relative" rAng="0" ptsTypes="AA">
                                      <p:cBhvr>
                                        <p:cTn id="9" dur="1000" spd="-100000" fill="hold"/>
                                        <p:tgtEl>
                                          <p:spTgt spid="6"/>
                                        </p:tgtEl>
                                        <p:attrNameLst>
                                          <p:attrName>ppt_x</p:attrName>
                                          <p:attrName>ppt_y</p:attrName>
                                        </p:attrNameLst>
                                      </p:cBhvr>
                                      <p:rCtr x="-5990" y="0"/>
                                    </p:animMotion>
                                  </p:childTnLst>
                                </p:cTn>
                              </p:par>
                              <p:par>
                                <p:cTn id="10" presetID="35" presetClass="path" presetSubtype="0" accel="40000" decel="40000" fill="hold" grpId="2" nodeType="withEffect">
                                  <p:stCondLst>
                                    <p:cond delay="1000"/>
                                  </p:stCondLst>
                                  <p:childTnLst>
                                    <p:animMotion origin="layout" path="M 0.03073 -1.11111E-6 L 2.08333E-6 -1.11111E-6 " pathEditMode="relative" rAng="0" ptsTypes="AA">
                                      <p:cBhvr>
                                        <p:cTn id="11" dur="750" fill="hold"/>
                                        <p:tgtEl>
                                          <p:spTgt spid="6"/>
                                        </p:tgtEl>
                                        <p:attrNameLst>
                                          <p:attrName>ppt_x</p:attrName>
                                          <p:attrName>ppt_y</p:attrName>
                                        </p:attrNameLst>
                                      </p:cBhvr>
                                      <p:rCtr x="-1536" y="0"/>
                                    </p:animMotion>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35" presetClass="path" presetSubtype="0" decel="40000" fill="hold" grpId="1" nodeType="withEffect">
                                  <p:stCondLst>
                                    <p:cond delay="0"/>
                                  </p:stCondLst>
                                  <p:childTnLst>
                                    <p:animMotion origin="layout" path="M 0.03073 -2.96296E-6 L -0.08906 -2.96296E-6 " pathEditMode="relative" rAng="0" ptsTypes="AA">
                                      <p:cBhvr>
                                        <p:cTn id="16" dur="1000" spd="-100000" fill="hold"/>
                                        <p:tgtEl>
                                          <p:spTgt spid="7"/>
                                        </p:tgtEl>
                                        <p:attrNameLst>
                                          <p:attrName>ppt_x</p:attrName>
                                          <p:attrName>ppt_y</p:attrName>
                                        </p:attrNameLst>
                                      </p:cBhvr>
                                      <p:rCtr x="-5990" y="0"/>
                                    </p:animMotion>
                                  </p:childTnLst>
                                </p:cTn>
                              </p:par>
                              <p:par>
                                <p:cTn id="17" presetID="35" presetClass="path" presetSubtype="0" accel="40000" decel="40000" fill="hold" grpId="2" nodeType="withEffect">
                                  <p:stCondLst>
                                    <p:cond delay="1000"/>
                                  </p:stCondLst>
                                  <p:childTnLst>
                                    <p:animMotion origin="layout" path="M 0.03073 -2.96296E-6 L 2.08333E-6 -2.96296E-6 " pathEditMode="relative" rAng="0" ptsTypes="AA">
                                      <p:cBhvr>
                                        <p:cTn id="18" dur="750" fill="hold"/>
                                        <p:tgtEl>
                                          <p:spTgt spid="7"/>
                                        </p:tgtEl>
                                        <p:attrNameLst>
                                          <p:attrName>ppt_x</p:attrName>
                                          <p:attrName>ppt_y</p:attrName>
                                        </p:attrNameLst>
                                      </p:cBhvr>
                                      <p:rCtr x="-1536" y="0"/>
                                    </p:animMotion>
                                  </p:childTnLst>
                                </p:cTn>
                              </p:par>
                              <p:par>
                                <p:cTn id="19" presetID="53" presetClass="entr" presetSubtype="16" fill="hold" grpId="0" nodeType="withEffect">
                                  <p:stCondLst>
                                    <p:cond delay="1500"/>
                                  </p:stCondLst>
                                  <p:childTnLst>
                                    <p:set>
                                      <p:cBhvr>
                                        <p:cTn id="20" dur="1" fill="hold">
                                          <p:stCondLst>
                                            <p:cond delay="0"/>
                                          </p:stCondLst>
                                        </p:cTn>
                                        <p:tgtEl>
                                          <p:spTgt spid="8"/>
                                        </p:tgtEl>
                                        <p:attrNameLst>
                                          <p:attrName>style.visibility</p:attrName>
                                        </p:attrNameLst>
                                      </p:cBhvr>
                                      <p:to>
                                        <p:strVal val="visible"/>
                                      </p:to>
                                    </p:set>
                                    <p:anim calcmode="lin" valueType="num">
                                      <p:cBhvr>
                                        <p:cTn id="21" dur="750" fill="hold"/>
                                        <p:tgtEl>
                                          <p:spTgt spid="8"/>
                                        </p:tgtEl>
                                        <p:attrNameLst>
                                          <p:attrName>ppt_w</p:attrName>
                                        </p:attrNameLst>
                                      </p:cBhvr>
                                      <p:tavLst>
                                        <p:tav tm="0">
                                          <p:val>
                                            <p:fltVal val="0"/>
                                          </p:val>
                                        </p:tav>
                                        <p:tav tm="100000">
                                          <p:val>
                                            <p:strVal val="#ppt_w"/>
                                          </p:val>
                                        </p:tav>
                                      </p:tavLst>
                                    </p:anim>
                                    <p:anim calcmode="lin" valueType="num">
                                      <p:cBhvr>
                                        <p:cTn id="22" dur="750" fill="hold"/>
                                        <p:tgtEl>
                                          <p:spTgt spid="8"/>
                                        </p:tgtEl>
                                        <p:attrNameLst>
                                          <p:attrName>ppt_h</p:attrName>
                                        </p:attrNameLst>
                                      </p:cBhvr>
                                      <p:tavLst>
                                        <p:tav tm="0">
                                          <p:val>
                                            <p:fltVal val="0"/>
                                          </p:val>
                                        </p:tav>
                                        <p:tav tm="100000">
                                          <p:val>
                                            <p:strVal val="#ppt_h"/>
                                          </p:val>
                                        </p:tav>
                                      </p:tavLst>
                                    </p:anim>
                                    <p:animEffect transition="in" filter="fade">
                                      <p:cBhvr>
                                        <p:cTn id="23" dur="750"/>
                                        <p:tgtEl>
                                          <p:spTgt spid="8"/>
                                        </p:tgtEl>
                                      </p:cBhvr>
                                    </p:animEffect>
                                  </p:childTnLst>
                                </p:cTn>
                              </p:par>
                              <p:par>
                                <p:cTn id="24" presetID="53" presetClass="entr" presetSubtype="16" fill="hold" grpId="0" nodeType="withEffect">
                                  <p:stCondLst>
                                    <p:cond delay="1500"/>
                                  </p:stCondLst>
                                  <p:childTnLst>
                                    <p:set>
                                      <p:cBhvr>
                                        <p:cTn id="25" dur="1" fill="hold">
                                          <p:stCondLst>
                                            <p:cond delay="0"/>
                                          </p:stCondLst>
                                        </p:cTn>
                                        <p:tgtEl>
                                          <p:spTgt spid="9"/>
                                        </p:tgtEl>
                                        <p:attrNameLst>
                                          <p:attrName>style.visibility</p:attrName>
                                        </p:attrNameLst>
                                      </p:cBhvr>
                                      <p:to>
                                        <p:strVal val="visible"/>
                                      </p:to>
                                    </p:set>
                                    <p:anim calcmode="lin" valueType="num">
                                      <p:cBhvr>
                                        <p:cTn id="26" dur="750" fill="hold"/>
                                        <p:tgtEl>
                                          <p:spTgt spid="9"/>
                                        </p:tgtEl>
                                        <p:attrNameLst>
                                          <p:attrName>ppt_w</p:attrName>
                                        </p:attrNameLst>
                                      </p:cBhvr>
                                      <p:tavLst>
                                        <p:tav tm="0">
                                          <p:val>
                                            <p:fltVal val="0"/>
                                          </p:val>
                                        </p:tav>
                                        <p:tav tm="100000">
                                          <p:val>
                                            <p:strVal val="#ppt_w"/>
                                          </p:val>
                                        </p:tav>
                                      </p:tavLst>
                                    </p:anim>
                                    <p:anim calcmode="lin" valueType="num">
                                      <p:cBhvr>
                                        <p:cTn id="27" dur="750" fill="hold"/>
                                        <p:tgtEl>
                                          <p:spTgt spid="9"/>
                                        </p:tgtEl>
                                        <p:attrNameLst>
                                          <p:attrName>ppt_h</p:attrName>
                                        </p:attrNameLst>
                                      </p:cBhvr>
                                      <p:tavLst>
                                        <p:tav tm="0">
                                          <p:val>
                                            <p:fltVal val="0"/>
                                          </p:val>
                                        </p:tav>
                                        <p:tav tm="100000">
                                          <p:val>
                                            <p:strVal val="#ppt_h"/>
                                          </p:val>
                                        </p:tav>
                                      </p:tavLst>
                                    </p:anim>
                                    <p:animEffect transition="in" filter="fade">
                                      <p:cBhvr>
                                        <p:cTn id="28" dur="750"/>
                                        <p:tgtEl>
                                          <p:spTgt spid="9"/>
                                        </p:tgtEl>
                                      </p:cBhvr>
                                    </p:animEffect>
                                  </p:childTnLst>
                                </p:cTn>
                              </p:par>
                              <p:par>
                                <p:cTn id="29" presetID="22" presetClass="entr" presetSubtype="8" fill="hold" grpId="0" nodeType="withEffect">
                                  <p:stCondLst>
                                    <p:cond delay="150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22" presetClass="entr" presetSubtype="8" fill="hold" grpId="0" nodeType="withEffect">
                                  <p:stCondLst>
                                    <p:cond delay="150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1000"/>
                                        <p:tgtEl>
                                          <p:spTgt spid="11"/>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par>
                                <p:cTn id="38" presetID="22" presetClass="entr" presetSubtype="8" fill="hold" grpId="0" nodeType="withEffect">
                                  <p:stCondLst>
                                    <p:cond delay="150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1000"/>
                                        <p:tgtEl>
                                          <p:spTgt spid="13"/>
                                        </p:tgtEl>
                                      </p:cBhvr>
                                    </p:animEffect>
                                  </p:childTnLst>
                                </p:cTn>
                              </p:par>
                              <p:par>
                                <p:cTn id="41" presetID="22" presetClass="entr" presetSubtype="8" fill="hold" grpId="0" nodeType="withEffect">
                                  <p:stCondLst>
                                    <p:cond delay="150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8" grpId="0" animBg="1"/>
      <p:bldP spid="9" grpId="0" animBg="1"/>
      <p:bldP spid="10" grpId="0"/>
      <p:bldP spid="11" grpId="0"/>
      <p:bldP spid="12" grpId="0"/>
      <p:bldP spid="13"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37419" y="260995"/>
            <a:ext cx="2748839" cy="373183"/>
          </a:xfrm>
        </p:spPr>
        <p:txBody>
          <a:bodyPr>
            <a:noAutofit/>
          </a:bodyPr>
          <a:lstStyle/>
          <a:p>
            <a:r>
              <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实验方案</a:t>
            </a:r>
            <a:endPar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5" name="箭头: 五边形 4"/>
          <p:cNvSpPr/>
          <p:nvPr/>
        </p:nvSpPr>
        <p:spPr>
          <a:xfrm>
            <a:off x="0" y="202003"/>
            <a:ext cx="737419" cy="373183"/>
          </a:xfrm>
          <a:prstGeom prst="homePlate">
            <a:avLst/>
          </a:pr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sp>
        <p:nvSpPr>
          <p:cNvPr id="24" name="PA-文本框 6"/>
          <p:cNvSpPr txBox="1"/>
          <p:nvPr>
            <p:custDataLst>
              <p:tags r:id="rId1"/>
            </p:custDataLst>
          </p:nvPr>
        </p:nvSpPr>
        <p:spPr>
          <a:xfrm>
            <a:off x="4571244" y="1218528"/>
            <a:ext cx="3466512" cy="461665"/>
          </a:xfrm>
          <a:prstGeom prst="rect">
            <a:avLst/>
          </a:prstGeom>
          <a:noFill/>
        </p:spPr>
        <p:txBody>
          <a:bodyPr wrap="square" rtlCol="0">
            <a:spAutoFit/>
          </a:bodyPr>
          <a:lstStyle/>
          <a:p>
            <a:r>
              <a:rPr lang="zh-CN" altLang="en-US" sz="2400" b="1" dirty="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rPr>
              <a:t>特征融合模块</a:t>
            </a:r>
            <a:endParaRPr lang="en-US" sz="2400" b="1" dirty="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endParaRPr>
          </a:p>
        </p:txBody>
      </p:sp>
      <p:sp>
        <p:nvSpPr>
          <p:cNvPr id="27" name="椭圆 1"/>
          <p:cNvSpPr/>
          <p:nvPr/>
        </p:nvSpPr>
        <p:spPr>
          <a:xfrm>
            <a:off x="6861256" y="2501265"/>
            <a:ext cx="366314" cy="365761"/>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微软雅黑" panose="020B0503020204020204" charset="-122"/>
              <a:ea typeface="思源黑体 CN Light"/>
              <a:sym typeface="微软雅黑" panose="020B0503020204020204" charset="-122"/>
            </a:endParaRPr>
          </a:p>
        </p:txBody>
      </p:sp>
      <p:sp>
        <p:nvSpPr>
          <p:cNvPr id="28" name="椭圆 14"/>
          <p:cNvSpPr/>
          <p:nvPr/>
        </p:nvSpPr>
        <p:spPr>
          <a:xfrm>
            <a:off x="10209275" y="2684146"/>
            <a:ext cx="354452" cy="366314"/>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微软雅黑" panose="020B0503020204020204" charset="-122"/>
              <a:ea typeface="思源黑体 CN Light"/>
              <a:sym typeface="微软雅黑" panose="020B0503020204020204" charset="-122"/>
            </a:endParaRPr>
          </a:p>
        </p:txBody>
      </p:sp>
      <p:cxnSp>
        <p:nvCxnSpPr>
          <p:cNvPr id="29" name="直接连接符 20"/>
          <p:cNvCxnSpPr/>
          <p:nvPr/>
        </p:nvCxnSpPr>
        <p:spPr>
          <a:xfrm>
            <a:off x="8855567" y="2684146"/>
            <a:ext cx="1" cy="1177717"/>
          </a:xfrm>
          <a:prstGeom prst="line">
            <a:avLst/>
          </a:prstGeom>
          <a:ln w="9525"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970002" y="3157470"/>
            <a:ext cx="9442272" cy="1937262"/>
            <a:chOff x="1970002" y="3157470"/>
            <a:chExt cx="9442272" cy="1937262"/>
          </a:xfrm>
        </p:grpSpPr>
        <p:sp>
          <p:nvSpPr>
            <p:cNvPr id="25" name="矩形 24"/>
            <p:cNvSpPr/>
            <p:nvPr/>
          </p:nvSpPr>
          <p:spPr>
            <a:xfrm>
              <a:off x="1970002" y="4765796"/>
              <a:ext cx="2758181"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75000"/>
                      <a:lumOff val="25000"/>
                    </a:schemeClr>
                  </a:solidFill>
                  <a:latin typeface="微软雅黑" panose="020B0503020204020204" charset="-122"/>
                  <a:ea typeface="思源黑体 CN Light"/>
                  <a:sym typeface="微软雅黑" panose="020B0503020204020204" charset="-122"/>
                </a:rPr>
                <a:t> </a:t>
              </a:r>
              <a:r>
                <a:rPr lang="en-US" altLang="zh-CN" sz="1400" b="1" dirty="0">
                  <a:solidFill>
                    <a:schemeClr val="tx1">
                      <a:lumMod val="75000"/>
                      <a:lumOff val="25000"/>
                    </a:schemeClr>
                  </a:solidFill>
                  <a:latin typeface="微软雅黑" panose="020B0503020204020204" charset="-122"/>
                  <a:ea typeface="思源黑体 CN Light"/>
                  <a:sym typeface="微软雅黑" panose="020B0503020204020204" charset="-122"/>
                </a:rPr>
                <a:t>L1</a:t>
              </a:r>
              <a:r>
                <a:rPr lang="zh-CN" altLang="en-US" sz="1400" b="1" dirty="0">
                  <a:solidFill>
                    <a:schemeClr val="tx1">
                      <a:lumMod val="75000"/>
                      <a:lumOff val="25000"/>
                    </a:schemeClr>
                  </a:solidFill>
                  <a:latin typeface="微软雅黑" panose="020B0503020204020204" charset="-122"/>
                  <a:ea typeface="思源黑体 CN Light"/>
                  <a:sym typeface="微软雅黑" panose="020B0503020204020204" charset="-122"/>
                </a:rPr>
                <a:t>范数正则化融合策略的原理图</a:t>
              </a:r>
              <a:endParaRPr lang="zh-CN" altLang="en-US" sz="1400" b="1" dirty="0">
                <a:solidFill>
                  <a:schemeClr val="tx1">
                    <a:lumMod val="75000"/>
                    <a:lumOff val="25000"/>
                  </a:schemeClr>
                </a:solidFill>
                <a:latin typeface="微软雅黑" panose="020B0503020204020204" charset="-122"/>
                <a:ea typeface="思源黑体 CN Light"/>
                <a:sym typeface="微软雅黑" panose="020B0503020204020204" charset="-122"/>
              </a:endParaRPr>
            </a:p>
          </p:txBody>
        </p:sp>
        <p:sp>
          <p:nvSpPr>
            <p:cNvPr id="30" name="PA-文本框 42"/>
            <p:cNvSpPr txBox="1"/>
            <p:nvPr>
              <p:custDataLst>
                <p:tags r:id="rId2"/>
              </p:custDataLst>
            </p:nvPr>
          </p:nvSpPr>
          <p:spPr>
            <a:xfrm>
              <a:off x="5538625" y="3157471"/>
              <a:ext cx="3286647" cy="1772793"/>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just"/>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       通过</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特征提取层，我们得到了三个不同尺度的通道特征，</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然后采用</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L1</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范数融合策略将他们分别融合到一起，作为图像重建模块的输入</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endPar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a:p>
              <a:pPr algn="just"/>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 </a:t>
              </a:r>
              <a:r>
                <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       </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假设</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特征映射集为</a:t>
              </a:r>
              <a:r>
                <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φ</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i</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为输入图片的数量，</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n∈{1,2,⋯N}</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N=64</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是特征映射集的数量</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endPar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a:p>
              <a:pPr algn="just"/>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 </a:t>
              </a:r>
              <a:r>
                <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       </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经</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L1</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范数规则化后得到的图像</a:t>
              </a:r>
              <a:r>
                <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α</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最后，得到相应的融合特征为</a:t>
              </a:r>
              <a:r>
                <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f</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
          <p:nvSpPr>
            <p:cNvPr id="31" name="PA-文本框 42"/>
            <p:cNvSpPr txBox="1"/>
            <p:nvPr>
              <p:custDataLst>
                <p:tags r:id="rId3"/>
              </p:custDataLst>
            </p:nvPr>
          </p:nvSpPr>
          <p:spPr>
            <a:xfrm>
              <a:off x="9159391" y="3157470"/>
              <a:ext cx="2252883" cy="1772793"/>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just"/>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       因此</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通过不同尺度的特征融合后得到的图像的特征集分别为</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f_3</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f_5</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和</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f_7</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，将其一起进行串联合并输入到重建层，经重建层进行图像重建后，得到最终的融合</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图像。</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a:p>
              <a:pPr algn="ct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grpSp>
      <p:pic>
        <p:nvPicPr>
          <p:cNvPr id="32" name="图片 31" descr="C:\Users\Administrator\Documents\Tencent Files\1452856749\FileRecv\L1.jpg"/>
          <p:cNvPicPr/>
          <p:nvPr/>
        </p:nvPicPr>
        <p:blipFill>
          <a:blip r:embed="rId6">
            <a:extLst>
              <a:ext uri="{28A0092B-C50C-407E-A947-70E740481C1C}">
                <a14:useLocalDpi xmlns:a14="http://schemas.microsoft.com/office/drawing/2010/main" val="0"/>
              </a:ext>
            </a:extLst>
          </a:blip>
          <a:srcRect/>
          <a:stretch>
            <a:fillRect/>
          </a:stretch>
        </p:blipFill>
        <p:spPr bwMode="auto">
          <a:xfrm>
            <a:off x="1569085" y="2191329"/>
            <a:ext cx="3395345" cy="2353310"/>
          </a:xfrm>
          <a:prstGeom prst="rect">
            <a:avLst/>
          </a:prstGeom>
          <a:noFill/>
          <a:ln>
            <a:noFill/>
          </a:ln>
        </p:spPr>
      </p:pic>
    </p:spTree>
    <p:extLst>
      <p:ext uri="{BB962C8B-B14F-4D97-AF65-F5344CB8AC3E}">
        <p14:creationId xmlns:p14="http://schemas.microsoft.com/office/powerpoint/2010/main" val="390096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42" presetClass="path" presetSubtype="0" accel="50000" decel="50000" fill="hold" grpId="1" nodeType="withEffect">
                                  <p:stCondLst>
                                    <p:cond delay="0"/>
                                  </p:stCondLst>
                                  <p:childTnLst>
                                    <p:animMotion origin="layout" path="M 0.05 -0.00092 L 0 0.00023 " pathEditMode="relative" ptsTypes="">
                                      <p:cBhvr>
                                        <p:cTn id="9" dur="1000" fill="hold"/>
                                        <p:tgtEl>
                                          <p:spTgt spid="24"/>
                                        </p:tgtEl>
                                        <p:attrNameLst>
                                          <p:attrName>ppt_x</p:attrName>
                                          <p:attrName>ppt_y</p:attrName>
                                        </p:attrNameLst>
                                      </p:cBhvr>
                                    </p:animMotion>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up)">
                                      <p:cBhvr>
                                        <p:cTn id="13" dur="500"/>
                                        <p:tgtEl>
                                          <p:spTgt spid="29"/>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7"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37419" y="260995"/>
            <a:ext cx="2748839" cy="373183"/>
          </a:xfrm>
        </p:spPr>
        <p:txBody>
          <a:bodyPr>
            <a:noAutofit/>
          </a:bodyPr>
          <a:lstStyle/>
          <a:p>
            <a:r>
              <a:rPr lang="zh-CN" altLang="en-US" sz="2000" b="1" dirty="0" smtClean="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实验</a:t>
            </a:r>
            <a:r>
              <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方案</a:t>
            </a:r>
            <a:endPar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5" name="箭头: 五边形 4"/>
          <p:cNvSpPr/>
          <p:nvPr/>
        </p:nvSpPr>
        <p:spPr>
          <a:xfrm>
            <a:off x="0" y="202003"/>
            <a:ext cx="737419" cy="373183"/>
          </a:xfrm>
          <a:prstGeom prst="homePlate">
            <a:avLst/>
          </a:pr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grpSp>
        <p:nvGrpSpPr>
          <p:cNvPr id="12" name="组合 11"/>
          <p:cNvGrpSpPr/>
          <p:nvPr/>
        </p:nvGrpSpPr>
        <p:grpSpPr>
          <a:xfrm>
            <a:off x="925344" y="1455049"/>
            <a:ext cx="220980" cy="205740"/>
            <a:chOff x="2091362" y="3175320"/>
            <a:chExt cx="258340" cy="240425"/>
          </a:xfrm>
          <a:solidFill>
            <a:schemeClr val="bg1">
              <a:lumMod val="50000"/>
            </a:schemeClr>
          </a:solidFill>
        </p:grpSpPr>
        <p:sp>
          <p:nvSpPr>
            <p:cNvPr id="13" name="Freeform 572"/>
            <p:cNvSpPr/>
            <p:nvPr/>
          </p:nvSpPr>
          <p:spPr bwMode="auto">
            <a:xfrm>
              <a:off x="2127191" y="3309204"/>
              <a:ext cx="187155" cy="106541"/>
            </a:xfrm>
            <a:custGeom>
              <a:avLst/>
              <a:gdLst>
                <a:gd name="T0" fmla="*/ 0 w 397"/>
                <a:gd name="T1" fmla="*/ 0 h 226"/>
                <a:gd name="T2" fmla="*/ 0 w 397"/>
                <a:gd name="T3" fmla="*/ 226 h 226"/>
                <a:gd name="T4" fmla="*/ 132 w 397"/>
                <a:gd name="T5" fmla="*/ 226 h 226"/>
                <a:gd name="T6" fmla="*/ 132 w 397"/>
                <a:gd name="T7" fmla="*/ 56 h 226"/>
                <a:gd name="T8" fmla="*/ 264 w 397"/>
                <a:gd name="T9" fmla="*/ 56 h 226"/>
                <a:gd name="T10" fmla="*/ 264 w 397"/>
                <a:gd name="T11" fmla="*/ 226 h 226"/>
                <a:gd name="T12" fmla="*/ 397 w 397"/>
                <a:gd name="T13" fmla="*/ 226 h 226"/>
                <a:gd name="T14" fmla="*/ 397 w 397"/>
                <a:gd name="T15" fmla="*/ 0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7" h="226">
                  <a:moveTo>
                    <a:pt x="0" y="0"/>
                  </a:moveTo>
                  <a:lnTo>
                    <a:pt x="0" y="226"/>
                  </a:lnTo>
                  <a:lnTo>
                    <a:pt x="132" y="226"/>
                  </a:lnTo>
                  <a:lnTo>
                    <a:pt x="132" y="56"/>
                  </a:lnTo>
                  <a:lnTo>
                    <a:pt x="264" y="56"/>
                  </a:lnTo>
                  <a:lnTo>
                    <a:pt x="264" y="226"/>
                  </a:lnTo>
                  <a:lnTo>
                    <a:pt x="397" y="226"/>
                  </a:lnTo>
                  <a:lnTo>
                    <a:pt x="397" y="0"/>
                  </a:lnTo>
                </a:path>
              </a:pathLst>
            </a:custGeom>
            <a:grpFill/>
            <a:ln w="30163" cap="rnd">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思源黑体 CN Light"/>
                <a:cs typeface="+mn-ea"/>
                <a:sym typeface="微软雅黑" panose="020B0503020204020204" charset="-122"/>
              </a:endParaRPr>
            </a:p>
          </p:txBody>
        </p:sp>
        <p:sp>
          <p:nvSpPr>
            <p:cNvPr id="14" name="Freeform 573"/>
            <p:cNvSpPr/>
            <p:nvPr/>
          </p:nvSpPr>
          <p:spPr bwMode="auto">
            <a:xfrm>
              <a:off x="2091362" y="3175320"/>
              <a:ext cx="258340" cy="129170"/>
            </a:xfrm>
            <a:custGeom>
              <a:avLst/>
              <a:gdLst>
                <a:gd name="T0" fmla="*/ 0 w 548"/>
                <a:gd name="T1" fmla="*/ 274 h 274"/>
                <a:gd name="T2" fmla="*/ 274 w 548"/>
                <a:gd name="T3" fmla="*/ 0 h 274"/>
                <a:gd name="T4" fmla="*/ 548 w 548"/>
                <a:gd name="T5" fmla="*/ 274 h 274"/>
              </a:gdLst>
              <a:ahLst/>
              <a:cxnLst>
                <a:cxn ang="0">
                  <a:pos x="T0" y="T1"/>
                </a:cxn>
                <a:cxn ang="0">
                  <a:pos x="T2" y="T3"/>
                </a:cxn>
                <a:cxn ang="0">
                  <a:pos x="T4" y="T5"/>
                </a:cxn>
              </a:cxnLst>
              <a:rect l="0" t="0" r="r" b="b"/>
              <a:pathLst>
                <a:path w="548" h="274">
                  <a:moveTo>
                    <a:pt x="0" y="274"/>
                  </a:moveTo>
                  <a:lnTo>
                    <a:pt x="274" y="0"/>
                  </a:lnTo>
                  <a:lnTo>
                    <a:pt x="548" y="274"/>
                  </a:lnTo>
                </a:path>
              </a:pathLst>
            </a:custGeom>
            <a:grpFill/>
            <a:ln w="30163" cap="rnd">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思源黑体 CN Light"/>
                <a:cs typeface="+mn-ea"/>
                <a:sym typeface="微软雅黑" panose="020B0503020204020204" charset="-122"/>
              </a:endParaRPr>
            </a:p>
          </p:txBody>
        </p:sp>
        <p:sp>
          <p:nvSpPr>
            <p:cNvPr id="15" name="Freeform 574"/>
            <p:cNvSpPr/>
            <p:nvPr/>
          </p:nvSpPr>
          <p:spPr bwMode="auto">
            <a:xfrm>
              <a:off x="2260603" y="3184277"/>
              <a:ext cx="44785" cy="44314"/>
            </a:xfrm>
            <a:custGeom>
              <a:avLst/>
              <a:gdLst>
                <a:gd name="T0" fmla="*/ 0 w 95"/>
                <a:gd name="T1" fmla="*/ 0 h 94"/>
                <a:gd name="T2" fmla="*/ 95 w 95"/>
                <a:gd name="T3" fmla="*/ 0 h 94"/>
                <a:gd name="T4" fmla="*/ 95 w 95"/>
                <a:gd name="T5" fmla="*/ 94 h 94"/>
              </a:gdLst>
              <a:ahLst/>
              <a:cxnLst>
                <a:cxn ang="0">
                  <a:pos x="T0" y="T1"/>
                </a:cxn>
                <a:cxn ang="0">
                  <a:pos x="T2" y="T3"/>
                </a:cxn>
                <a:cxn ang="0">
                  <a:pos x="T4" y="T5"/>
                </a:cxn>
              </a:cxnLst>
              <a:rect l="0" t="0" r="r" b="b"/>
              <a:pathLst>
                <a:path w="95" h="94">
                  <a:moveTo>
                    <a:pt x="0" y="0"/>
                  </a:moveTo>
                  <a:lnTo>
                    <a:pt x="95" y="0"/>
                  </a:lnTo>
                  <a:lnTo>
                    <a:pt x="95" y="94"/>
                  </a:lnTo>
                </a:path>
              </a:pathLst>
            </a:custGeom>
            <a:grpFill/>
            <a:ln w="30163" cap="rnd">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思源黑体 CN Light"/>
                <a:cs typeface="+mn-ea"/>
                <a:sym typeface="微软雅黑" panose="020B0503020204020204" charset="-122"/>
              </a:endParaRPr>
            </a:p>
          </p:txBody>
        </p:sp>
      </p:grpSp>
      <p:sp>
        <p:nvSpPr>
          <p:cNvPr id="16" name="椭圆 15"/>
          <p:cNvSpPr/>
          <p:nvPr/>
        </p:nvSpPr>
        <p:spPr>
          <a:xfrm>
            <a:off x="715794" y="1237879"/>
            <a:ext cx="639445" cy="63944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思源黑体 CN Light"/>
              <a:cs typeface="+mn-ea"/>
              <a:sym typeface="微软雅黑" panose="020B0503020204020204" charset="-122"/>
            </a:endParaRPr>
          </a:p>
        </p:txBody>
      </p:sp>
      <p:sp>
        <p:nvSpPr>
          <p:cNvPr id="22" name="Rectangle 29"/>
          <p:cNvSpPr/>
          <p:nvPr/>
        </p:nvSpPr>
        <p:spPr>
          <a:xfrm>
            <a:off x="5763236" y="562227"/>
            <a:ext cx="4882394" cy="348813"/>
          </a:xfrm>
          <a:prstGeom prst="rect">
            <a:avLst/>
          </a:prstGeom>
        </p:spPr>
        <p:txBody>
          <a:bodyPr wrap="square">
            <a:spAutoFit/>
          </a:bodyPr>
          <a:lstStyle/>
          <a:p>
            <a:pPr lvl="0">
              <a:lnSpc>
                <a:spcPts val="2000"/>
              </a:lnSpc>
              <a:defRPr/>
            </a:pP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对于单通道与单通道图像</a:t>
            </a:r>
            <a:r>
              <a:rPr lang="zh-CN" altLang="en-US" sz="11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融合（</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以</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CT</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与</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MRI</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图像为例，以下展示了两例）</a:t>
            </a:r>
            <a:endParaRPr lang="zh-CN" altLang="en-US" sz="1100" dirty="0">
              <a:solidFill>
                <a:schemeClr val="bg1">
                  <a:lumMod val="50000"/>
                </a:schemeClr>
              </a:solidFill>
              <a:latin typeface="微软雅黑" panose="020B0503020204020204" charset="-122"/>
              <a:ea typeface="思源黑体 CN Light"/>
              <a:sym typeface="微软雅黑" panose="020B0503020204020204" charset="-122"/>
            </a:endParaRPr>
          </a:p>
        </p:txBody>
      </p:sp>
      <p:sp>
        <p:nvSpPr>
          <p:cNvPr id="23" name="Rectangle 30"/>
          <p:cNvSpPr/>
          <p:nvPr/>
        </p:nvSpPr>
        <p:spPr>
          <a:xfrm>
            <a:off x="1484522" y="1445926"/>
            <a:ext cx="271025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charset="-122"/>
                <a:ea typeface="思源黑体 CN Light"/>
                <a:cs typeface="Open Sans" pitchFamily="34" charset="0"/>
                <a:sym typeface="微软雅黑" panose="020B0503020204020204" charset="-122"/>
              </a:rPr>
              <a:t>灰度图像融合实验仿真验证</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思源黑体 CN Light"/>
              <a:cs typeface="Open Sans" pitchFamily="34" charset="0"/>
              <a:sym typeface="微软雅黑" panose="020B0503020204020204" charset="-122"/>
            </a:endParaRPr>
          </a:p>
        </p:txBody>
      </p:sp>
      <p:sp>
        <p:nvSpPr>
          <p:cNvPr id="24" name="Rectangle 29"/>
          <p:cNvSpPr/>
          <p:nvPr/>
        </p:nvSpPr>
        <p:spPr>
          <a:xfrm>
            <a:off x="1355239" y="2060750"/>
            <a:ext cx="4022104" cy="1887696"/>
          </a:xfrm>
          <a:prstGeom prst="rect">
            <a:avLst/>
          </a:prstGeom>
        </p:spPr>
        <p:txBody>
          <a:bodyPr wrap="square">
            <a:spAutoFit/>
          </a:bodyPr>
          <a:lstStyle/>
          <a:p>
            <a:pPr lvl="0">
              <a:lnSpc>
                <a:spcPts val="2000"/>
              </a:lnSpc>
              <a:defRPr/>
            </a:pPr>
            <a:r>
              <a:rPr lang="zh-CN" altLang="en-US" sz="11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       我们</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分别将</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CT</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与</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MRI</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MRI</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与</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PET</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图像进行了融合，这分别是单通道与单通道图像融合，单通道与彩色通道图像融合典型的例子，第三列是我们的结果，我们用红色框框取一小块区域进行放大观察细节，从</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CT</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与</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MRI</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图像可以看出，融合的图像包含了</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CT</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的轮廓又包含了</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MRI</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图像的细节部分，而对于</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MRI</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与</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PET</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图像可以看出，融合的图像既包含了</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MRI</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图像软组织结构又包含了</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PET</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血流量的分布情况。</a:t>
            </a:r>
            <a:endParaRPr lang="zh-CN" altLang="en-US" sz="1100" dirty="0">
              <a:solidFill>
                <a:schemeClr val="bg1">
                  <a:lumMod val="50000"/>
                </a:schemeClr>
              </a:solidFill>
              <a:latin typeface="微软雅黑" panose="020B0503020204020204" charset="-122"/>
              <a:ea typeface="思源黑体 CN Light"/>
              <a:sym typeface="微软雅黑" panose="020B0503020204020204" charset="-122"/>
            </a:endParaRPr>
          </a:p>
        </p:txBody>
      </p:sp>
      <p:pic>
        <p:nvPicPr>
          <p:cNvPr id="206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630" y="1023622"/>
            <a:ext cx="3405605" cy="226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Rectangle 29"/>
          <p:cNvSpPr/>
          <p:nvPr/>
        </p:nvSpPr>
        <p:spPr>
          <a:xfrm>
            <a:off x="5787231" y="3353547"/>
            <a:ext cx="5073941" cy="348813"/>
          </a:xfrm>
          <a:prstGeom prst="rect">
            <a:avLst/>
          </a:prstGeom>
        </p:spPr>
        <p:txBody>
          <a:bodyPr wrap="square">
            <a:spAutoFit/>
          </a:bodyPr>
          <a:lstStyle/>
          <a:p>
            <a:pPr lvl="0">
              <a:lnSpc>
                <a:spcPts val="2000"/>
              </a:lnSpc>
              <a:defRPr/>
            </a:pP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对于单通道与彩色通道图像融合（以</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MRI</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与</a:t>
            </a:r>
            <a:r>
              <a:rPr lang="en-US" altLang="zh-CN"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PET</a:t>
            </a:r>
            <a:r>
              <a:rPr lang="zh-CN" altLang="en-US" sz="11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图像为例，以下展示了两例）</a:t>
            </a:r>
            <a:endParaRPr lang="zh-CN" altLang="en-US" sz="1100" dirty="0">
              <a:solidFill>
                <a:schemeClr val="bg1">
                  <a:lumMod val="50000"/>
                </a:schemeClr>
              </a:solidFill>
              <a:latin typeface="微软雅黑" panose="020B0503020204020204" charset="-122"/>
              <a:ea typeface="思源黑体 CN Light"/>
              <a:sym typeface="微软雅黑" panose="020B0503020204020204" charset="-122"/>
            </a:endParaRPr>
          </a:p>
        </p:txBody>
      </p:sp>
      <p:pic>
        <p:nvPicPr>
          <p:cNvPr id="206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630" y="3789872"/>
            <a:ext cx="3460004" cy="2275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矩形 38"/>
          <p:cNvSpPr/>
          <p:nvPr/>
        </p:nvSpPr>
        <p:spPr>
          <a:xfrm>
            <a:off x="1595437" y="3999558"/>
            <a:ext cx="2599342" cy="2034677"/>
          </a:xfrm>
          <a:prstGeom prst="rect">
            <a:avLst/>
          </a:prstGeom>
          <a:blipFill>
            <a:blip r:embed="rId5" cstate="print">
              <a:extLst>
                <a:ext uri="{28A0092B-C50C-407E-A947-70E740481C1C}">
                  <a14:useLocalDpi xmlns:a14="http://schemas.microsoft.com/office/drawing/2010/main" val="0"/>
                </a:ext>
              </a:extLst>
            </a:blip>
            <a:stretch>
              <a:fillRect l="-17323" r="-134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思源黑体 CN Light"/>
              <a:cs typeface="+mn-ea"/>
              <a:sym typeface="微软雅黑" panose="020B0503020204020204" charset="-122"/>
            </a:endParaRPr>
          </a:p>
        </p:txBody>
      </p:sp>
    </p:spTree>
    <p:extLst>
      <p:ext uri="{BB962C8B-B14F-4D97-AF65-F5344CB8AC3E}">
        <p14:creationId xmlns:p14="http://schemas.microsoft.com/office/powerpoint/2010/main" val="37881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23" grpId="0"/>
      <p:bldP spid="24"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37419" y="260995"/>
            <a:ext cx="2748839" cy="373183"/>
          </a:xfrm>
        </p:spPr>
        <p:txBody>
          <a:bodyPr>
            <a:noAutofit/>
          </a:bodyPr>
          <a:lstStyle/>
          <a:p>
            <a:r>
              <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实施方案</a:t>
            </a:r>
            <a:endPar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5" name="箭头: 五边形 4"/>
          <p:cNvSpPr/>
          <p:nvPr/>
        </p:nvSpPr>
        <p:spPr>
          <a:xfrm>
            <a:off x="0" y="202003"/>
            <a:ext cx="737419" cy="373183"/>
          </a:xfrm>
          <a:prstGeom prst="homePlate">
            <a:avLst/>
          </a:pr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grpSp>
        <p:nvGrpSpPr>
          <p:cNvPr id="10" name="677e7699-796b-4d01-8ca6-cc8e0d365d10"/>
          <p:cNvGrpSpPr>
            <a:grpSpLocks noChangeAspect="1"/>
          </p:cNvGrpSpPr>
          <p:nvPr/>
        </p:nvGrpSpPr>
        <p:grpSpPr>
          <a:xfrm>
            <a:off x="1340085" y="2758531"/>
            <a:ext cx="9481351" cy="1351258"/>
            <a:chOff x="1526035" y="2987131"/>
            <a:chExt cx="9481351" cy="1351258"/>
          </a:xfrm>
        </p:grpSpPr>
        <p:sp>
          <p:nvSpPr>
            <p:cNvPr id="11" name="Rectangle 2"/>
            <p:cNvSpPr/>
            <p:nvPr/>
          </p:nvSpPr>
          <p:spPr>
            <a:xfrm>
              <a:off x="1526035" y="3635724"/>
              <a:ext cx="9481351" cy="4571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grpSp>
          <p:nvGrpSpPr>
            <p:cNvPr id="12" name="Group 39"/>
            <p:cNvGrpSpPr/>
            <p:nvPr/>
          </p:nvGrpSpPr>
          <p:grpSpPr>
            <a:xfrm>
              <a:off x="4329550" y="3024490"/>
              <a:ext cx="1313895" cy="1313895"/>
              <a:chOff x="4330102" y="3024490"/>
              <a:chExt cx="1313895" cy="1313895"/>
            </a:xfrm>
          </p:grpSpPr>
          <p:grpSp>
            <p:nvGrpSpPr>
              <p:cNvPr id="34" name="Group 3"/>
              <p:cNvGrpSpPr/>
              <p:nvPr/>
            </p:nvGrpSpPr>
            <p:grpSpPr>
              <a:xfrm rot="551458">
                <a:off x="4330102" y="3024490"/>
                <a:ext cx="1313895" cy="1313895"/>
                <a:chOff x="1882067" y="2796467"/>
                <a:chExt cx="1313894" cy="1313894"/>
              </a:xfrm>
              <a:solidFill>
                <a:schemeClr val="accent2"/>
              </a:solidFill>
            </p:grpSpPr>
            <p:sp>
              <p:nvSpPr>
                <p:cNvPr id="36" name="Block Arc 4"/>
                <p:cNvSpPr/>
                <p:nvPr/>
              </p:nvSpPr>
              <p:spPr>
                <a:xfrm rot="12943459">
                  <a:off x="1882067" y="2796467"/>
                  <a:ext cx="1313894" cy="1313894"/>
                </a:xfrm>
                <a:prstGeom prst="blockArc">
                  <a:avLst>
                    <a:gd name="adj1" fmla="val 8881062"/>
                    <a:gd name="adj2" fmla="val 7061138"/>
                    <a:gd name="adj3" fmla="val 721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sp>
              <p:nvSpPr>
                <p:cNvPr id="37" name="Oval 5"/>
                <p:cNvSpPr/>
                <p:nvPr/>
              </p:nvSpPr>
              <p:spPr>
                <a:xfrm>
                  <a:off x="2150177" y="3064576"/>
                  <a:ext cx="777674" cy="777674"/>
                </a:xfrm>
                <a:prstGeom prst="ellipse">
                  <a:avLst/>
                </a:prstGeom>
                <a:gradFill>
                  <a:gsLst>
                    <a:gs pos="100000">
                      <a:srgbClr val="00B0F0"/>
                    </a:gs>
                    <a:gs pos="3000">
                      <a:srgbClr val="4871B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grpSp>
          <p:sp>
            <p:nvSpPr>
              <p:cNvPr id="35" name="Freeform: Shape 6"/>
              <p:cNvSpPr/>
              <p:nvPr/>
            </p:nvSpPr>
            <p:spPr>
              <a:xfrm>
                <a:off x="4811471" y="3534536"/>
                <a:ext cx="351157" cy="350504"/>
              </a:xfrm>
              <a:custGeom>
                <a:avLst/>
                <a:gdLst>
                  <a:gd name="connsiteX0" fmla="*/ 0 w 1826018"/>
                  <a:gd name="connsiteY0" fmla="*/ 1 h 1683350"/>
                  <a:gd name="connsiteX1" fmla="*/ 838286 w 1826018"/>
                  <a:gd name="connsiteY1" fmla="*/ 1 h 1683350"/>
                  <a:gd name="connsiteX2" fmla="*/ 833465 w 1826018"/>
                  <a:gd name="connsiteY2" fmla="*/ 36530 h 1683350"/>
                  <a:gd name="connsiteX3" fmla="*/ 386449 w 1826018"/>
                  <a:gd name="connsiteY3" fmla="*/ 780061 h 1683350"/>
                  <a:gd name="connsiteX4" fmla="*/ 310221 w 1826018"/>
                  <a:gd name="connsiteY4" fmla="*/ 834538 h 1683350"/>
                  <a:gd name="connsiteX5" fmla="*/ 1494538 w 1826018"/>
                  <a:gd name="connsiteY5" fmla="*/ 0 h 1683350"/>
                  <a:gd name="connsiteX6" fmla="*/ 1826018 w 1826018"/>
                  <a:gd name="connsiteY6" fmla="*/ 0 h 1683350"/>
                  <a:gd name="connsiteX7" fmla="*/ 625749 w 1826018"/>
                  <a:gd name="connsiteY7" fmla="*/ 1683350 h 1683350"/>
                  <a:gd name="connsiteX8" fmla="*/ 516809 w 1826018"/>
                  <a:gd name="connsiteY8" fmla="*/ 1390285 h 1683350"/>
                  <a:gd name="connsiteX9" fmla="*/ 607661 w 1826018"/>
                  <a:gd name="connsiteY9" fmla="*/ 1357828 h 1683350"/>
                  <a:gd name="connsiteX10" fmla="*/ 1495218 w 1826018"/>
                  <a:gd name="connsiteY10" fmla="*/ 87840 h 1683350"/>
                  <a:gd name="connsiteX11" fmla="*/ 1026236 w 1826018"/>
                  <a:gd name="connsiteY11" fmla="*/ 0 h 1683350"/>
                  <a:gd name="connsiteX12" fmla="*/ 1308197 w 1826018"/>
                  <a:gd name="connsiteY12" fmla="*/ 0 h 1683350"/>
                  <a:gd name="connsiteX13" fmla="*/ 1308788 w 1826018"/>
                  <a:gd name="connsiteY13" fmla="*/ 76317 h 1683350"/>
                  <a:gd name="connsiteX14" fmla="*/ 532761 w 1826018"/>
                  <a:gd name="connsiteY14" fmla="*/ 1186719 h 1683350"/>
                  <a:gd name="connsiteX15" fmla="*/ 451878 w 1826018"/>
                  <a:gd name="connsiteY15" fmla="*/ 1215614 h 1683350"/>
                  <a:gd name="connsiteX16" fmla="*/ 377492 w 1826018"/>
                  <a:gd name="connsiteY16" fmla="*/ 1015506 h 1683350"/>
                  <a:gd name="connsiteX17" fmla="*/ 505232 w 1826018"/>
                  <a:gd name="connsiteY17" fmla="*/ 924217 h 1683350"/>
                  <a:gd name="connsiteX18" fmla="*/ 1016493 w 1826018"/>
                  <a:gd name="connsiteY18" fmla="*/ 73826 h 168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6018" h="1683350">
                    <a:moveTo>
                      <a:pt x="0" y="1"/>
                    </a:moveTo>
                    <a:lnTo>
                      <a:pt x="838286" y="1"/>
                    </a:lnTo>
                    <a:lnTo>
                      <a:pt x="833465" y="36530"/>
                    </a:lnTo>
                    <a:cubicBezTo>
                      <a:pt x="773762" y="329769"/>
                      <a:pt x="614769" y="591902"/>
                      <a:pt x="386449" y="780061"/>
                    </a:cubicBezTo>
                    <a:lnTo>
                      <a:pt x="310221" y="834538"/>
                    </a:lnTo>
                    <a:close/>
                    <a:moveTo>
                      <a:pt x="1494538" y="0"/>
                    </a:moveTo>
                    <a:lnTo>
                      <a:pt x="1826018" y="0"/>
                    </a:lnTo>
                    <a:cubicBezTo>
                      <a:pt x="1826018" y="752824"/>
                      <a:pt x="1346478" y="1425368"/>
                      <a:pt x="625749" y="1683350"/>
                    </a:cubicBezTo>
                    <a:lnTo>
                      <a:pt x="516809" y="1390285"/>
                    </a:lnTo>
                    <a:lnTo>
                      <a:pt x="607661" y="1357828"/>
                    </a:lnTo>
                    <a:cubicBezTo>
                      <a:pt x="1118196" y="1134356"/>
                      <a:pt x="1460834" y="644081"/>
                      <a:pt x="1495218" y="87840"/>
                    </a:cubicBezTo>
                    <a:close/>
                    <a:moveTo>
                      <a:pt x="1026236" y="0"/>
                    </a:moveTo>
                    <a:lnTo>
                      <a:pt x="1308197" y="0"/>
                    </a:lnTo>
                    <a:lnTo>
                      <a:pt x="1308788" y="76317"/>
                    </a:lnTo>
                    <a:cubicBezTo>
                      <a:pt x="1278725" y="562661"/>
                      <a:pt x="979141" y="991327"/>
                      <a:pt x="532761" y="1186719"/>
                    </a:cubicBezTo>
                    <a:lnTo>
                      <a:pt x="451878" y="1215614"/>
                    </a:lnTo>
                    <a:lnTo>
                      <a:pt x="377492" y="1015506"/>
                    </a:lnTo>
                    <a:lnTo>
                      <a:pt x="505232" y="924217"/>
                    </a:lnTo>
                    <a:cubicBezTo>
                      <a:pt x="766367" y="709016"/>
                      <a:pt x="948209" y="409208"/>
                      <a:pt x="1016493" y="738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grpSp>
        <p:grpSp>
          <p:nvGrpSpPr>
            <p:cNvPr id="13" name="Group 41"/>
            <p:cNvGrpSpPr/>
            <p:nvPr/>
          </p:nvGrpSpPr>
          <p:grpSpPr>
            <a:xfrm>
              <a:off x="9037552" y="3024494"/>
              <a:ext cx="1313895" cy="1313895"/>
              <a:chOff x="8972997" y="3024494"/>
              <a:chExt cx="1313895" cy="1313895"/>
            </a:xfrm>
          </p:grpSpPr>
          <p:grpSp>
            <p:nvGrpSpPr>
              <p:cNvPr id="28" name="Group 13"/>
              <p:cNvGrpSpPr/>
              <p:nvPr/>
            </p:nvGrpSpPr>
            <p:grpSpPr>
              <a:xfrm rot="387625">
                <a:off x="8972997" y="3024494"/>
                <a:ext cx="1313895" cy="1313895"/>
                <a:chOff x="1882067" y="2796467"/>
                <a:chExt cx="1313894" cy="1313894"/>
              </a:xfrm>
              <a:solidFill>
                <a:schemeClr val="accent4"/>
              </a:solidFill>
            </p:grpSpPr>
            <p:sp>
              <p:nvSpPr>
                <p:cNvPr id="32" name="Block Arc 14"/>
                <p:cNvSpPr/>
                <p:nvPr/>
              </p:nvSpPr>
              <p:spPr>
                <a:xfrm rot="12943459">
                  <a:off x="1882067" y="2796467"/>
                  <a:ext cx="1313894" cy="1313894"/>
                </a:xfrm>
                <a:prstGeom prst="blockArc">
                  <a:avLst>
                    <a:gd name="adj1" fmla="val 8964929"/>
                    <a:gd name="adj2" fmla="val 7324230"/>
                    <a:gd name="adj3" fmla="val 759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sp>
              <p:nvSpPr>
                <p:cNvPr id="33" name="Oval 15"/>
                <p:cNvSpPr/>
                <p:nvPr/>
              </p:nvSpPr>
              <p:spPr>
                <a:xfrm>
                  <a:off x="2150177" y="3064576"/>
                  <a:ext cx="777674" cy="777674"/>
                </a:xfrm>
                <a:prstGeom prst="ellipse">
                  <a:avLst/>
                </a:prstGeom>
                <a:gradFill>
                  <a:gsLst>
                    <a:gs pos="100000">
                      <a:srgbClr val="00B0F0"/>
                    </a:gs>
                    <a:gs pos="3000">
                      <a:srgbClr val="4871B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grpSp>
          <p:grpSp>
            <p:nvGrpSpPr>
              <p:cNvPr id="29" name="Group 16"/>
              <p:cNvGrpSpPr/>
              <p:nvPr/>
            </p:nvGrpSpPr>
            <p:grpSpPr>
              <a:xfrm>
                <a:off x="9477373" y="3481868"/>
                <a:ext cx="319091" cy="324201"/>
                <a:chOff x="7108030" y="2440377"/>
                <a:chExt cx="239318" cy="243151"/>
              </a:xfrm>
            </p:grpSpPr>
            <p:sp>
              <p:nvSpPr>
                <p:cNvPr id="30" name="Freeform: Shape 17"/>
                <p:cNvSpPr/>
                <p:nvPr/>
              </p:nvSpPr>
              <p:spPr>
                <a:xfrm rot="10800000" flipV="1">
                  <a:off x="7108030" y="2440377"/>
                  <a:ext cx="239318" cy="243151"/>
                </a:xfrm>
                <a:custGeom>
                  <a:avLst/>
                  <a:gdLst>
                    <a:gd name="connsiteX0" fmla="*/ 160364 w 239318"/>
                    <a:gd name="connsiteY0" fmla="*/ 0 h 243151"/>
                    <a:gd name="connsiteX1" fmla="*/ 139093 w 239318"/>
                    <a:gd name="connsiteY1" fmla="*/ 40447 h 243151"/>
                    <a:gd name="connsiteX2" fmla="*/ 141529 w 239318"/>
                    <a:gd name="connsiteY2" fmla="*/ 51630 h 243151"/>
                    <a:gd name="connsiteX3" fmla="*/ 88884 w 239318"/>
                    <a:gd name="connsiteY3" fmla="*/ 51630 h 243151"/>
                    <a:gd name="connsiteX4" fmla="*/ 91176 w 239318"/>
                    <a:gd name="connsiteY4" fmla="*/ 41110 h 243151"/>
                    <a:gd name="connsiteX5" fmla="*/ 69905 w 239318"/>
                    <a:gd name="connsiteY5" fmla="*/ 663 h 243151"/>
                    <a:gd name="connsiteX6" fmla="*/ 48634 w 239318"/>
                    <a:gd name="connsiteY6" fmla="*/ 41110 h 243151"/>
                    <a:gd name="connsiteX7" fmla="*/ 50925 w 239318"/>
                    <a:gd name="connsiteY7" fmla="*/ 51630 h 243151"/>
                    <a:gd name="connsiteX8" fmla="*/ 0 w 239318"/>
                    <a:gd name="connsiteY8" fmla="*/ 51630 h 243151"/>
                    <a:gd name="connsiteX9" fmla="*/ 0 w 239318"/>
                    <a:gd name="connsiteY9" fmla="*/ 243151 h 243151"/>
                    <a:gd name="connsiteX10" fmla="*/ 239318 w 239318"/>
                    <a:gd name="connsiteY10" fmla="*/ 243151 h 243151"/>
                    <a:gd name="connsiteX11" fmla="*/ 239318 w 239318"/>
                    <a:gd name="connsiteY11" fmla="*/ 51630 h 243151"/>
                    <a:gd name="connsiteX12" fmla="*/ 179199 w 239318"/>
                    <a:gd name="connsiteY12" fmla="*/ 51630 h 243151"/>
                    <a:gd name="connsiteX13" fmla="*/ 181635 w 239318"/>
                    <a:gd name="connsiteY13" fmla="*/ 40447 h 243151"/>
                    <a:gd name="connsiteX14" fmla="*/ 160364 w 239318"/>
                    <a:gd name="connsiteY14" fmla="*/ 0 h 24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9318" h="243151">
                      <a:moveTo>
                        <a:pt x="160364" y="0"/>
                      </a:moveTo>
                      <a:cubicBezTo>
                        <a:pt x="148616" y="0"/>
                        <a:pt x="139093" y="18109"/>
                        <a:pt x="139093" y="40447"/>
                      </a:cubicBezTo>
                      <a:lnTo>
                        <a:pt x="141529" y="51630"/>
                      </a:lnTo>
                      <a:lnTo>
                        <a:pt x="88884" y="51630"/>
                      </a:lnTo>
                      <a:lnTo>
                        <a:pt x="91176" y="41110"/>
                      </a:lnTo>
                      <a:cubicBezTo>
                        <a:pt x="91176" y="18772"/>
                        <a:pt x="81653" y="663"/>
                        <a:pt x="69905" y="663"/>
                      </a:cubicBezTo>
                      <a:cubicBezTo>
                        <a:pt x="58157" y="663"/>
                        <a:pt x="48634" y="18772"/>
                        <a:pt x="48634" y="41110"/>
                      </a:cubicBezTo>
                      <a:lnTo>
                        <a:pt x="50925" y="51630"/>
                      </a:lnTo>
                      <a:lnTo>
                        <a:pt x="0" y="51630"/>
                      </a:lnTo>
                      <a:lnTo>
                        <a:pt x="0" y="243151"/>
                      </a:lnTo>
                      <a:lnTo>
                        <a:pt x="239318" y="243151"/>
                      </a:lnTo>
                      <a:lnTo>
                        <a:pt x="239318" y="51630"/>
                      </a:lnTo>
                      <a:lnTo>
                        <a:pt x="179199" y="51630"/>
                      </a:lnTo>
                      <a:lnTo>
                        <a:pt x="181635" y="40447"/>
                      </a:lnTo>
                      <a:cubicBezTo>
                        <a:pt x="181635" y="18109"/>
                        <a:pt x="172112" y="0"/>
                        <a:pt x="160364" y="0"/>
                      </a:cubicBezTo>
                      <a:close/>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sp>
              <p:nvSpPr>
                <p:cNvPr id="31" name="Rectangle 18"/>
                <p:cNvSpPr/>
                <p:nvPr/>
              </p:nvSpPr>
              <p:spPr>
                <a:xfrm>
                  <a:off x="7112630" y="2493527"/>
                  <a:ext cx="230118" cy="36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grpSp>
        </p:grpSp>
        <p:grpSp>
          <p:nvGrpSpPr>
            <p:cNvPr id="14" name="Group 40"/>
            <p:cNvGrpSpPr/>
            <p:nvPr/>
          </p:nvGrpSpPr>
          <p:grpSpPr>
            <a:xfrm>
              <a:off x="6657677" y="2987131"/>
              <a:ext cx="1313895" cy="1313895"/>
              <a:chOff x="6651549" y="2987131"/>
              <a:chExt cx="1313895" cy="1313895"/>
            </a:xfrm>
          </p:grpSpPr>
          <p:grpSp>
            <p:nvGrpSpPr>
              <p:cNvPr id="20" name="Group 10"/>
              <p:cNvGrpSpPr/>
              <p:nvPr/>
            </p:nvGrpSpPr>
            <p:grpSpPr>
              <a:xfrm rot="541231">
                <a:off x="6651549" y="2987131"/>
                <a:ext cx="1313895" cy="1313895"/>
                <a:chOff x="1882067" y="2796467"/>
                <a:chExt cx="1313894" cy="1313894"/>
              </a:xfrm>
              <a:solidFill>
                <a:schemeClr val="accent3"/>
              </a:solidFill>
            </p:grpSpPr>
            <p:sp>
              <p:nvSpPr>
                <p:cNvPr id="26" name="Block Arc 11"/>
                <p:cNvSpPr/>
                <p:nvPr/>
              </p:nvSpPr>
              <p:spPr>
                <a:xfrm rot="12943459">
                  <a:off x="1882067" y="2796467"/>
                  <a:ext cx="1313894" cy="1313894"/>
                </a:xfrm>
                <a:prstGeom prst="blockArc">
                  <a:avLst>
                    <a:gd name="adj1" fmla="val 9149185"/>
                    <a:gd name="adj2" fmla="val 7405758"/>
                    <a:gd name="adj3" fmla="val 698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sp>
              <p:nvSpPr>
                <p:cNvPr id="27" name="Oval 12"/>
                <p:cNvSpPr/>
                <p:nvPr/>
              </p:nvSpPr>
              <p:spPr>
                <a:xfrm>
                  <a:off x="2150177" y="3064576"/>
                  <a:ext cx="777674" cy="777674"/>
                </a:xfrm>
                <a:prstGeom prst="ellipse">
                  <a:avLst/>
                </a:prstGeom>
                <a:gradFill>
                  <a:gsLst>
                    <a:gs pos="100000">
                      <a:srgbClr val="00B0F0"/>
                    </a:gs>
                    <a:gs pos="3000">
                      <a:srgbClr val="4871B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grpSp>
          <p:grpSp>
            <p:nvGrpSpPr>
              <p:cNvPr id="21" name="Group 19"/>
              <p:cNvGrpSpPr/>
              <p:nvPr/>
            </p:nvGrpSpPr>
            <p:grpSpPr>
              <a:xfrm>
                <a:off x="7164415" y="3441845"/>
                <a:ext cx="289332" cy="332980"/>
                <a:chOff x="5359135" y="2382008"/>
                <a:chExt cx="216999" cy="249735"/>
              </a:xfrm>
            </p:grpSpPr>
            <p:sp>
              <p:nvSpPr>
                <p:cNvPr id="22" name="Freeform: Shape 20"/>
                <p:cNvSpPr/>
                <p:nvPr/>
              </p:nvSpPr>
              <p:spPr>
                <a:xfrm rot="10800000" flipH="1">
                  <a:off x="5359135" y="2382008"/>
                  <a:ext cx="216999" cy="249735"/>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1" fmla="*/ 0 w 999747"/>
                    <a:gd name="connsiteY0-2" fmla="*/ 8964 h 1614801"/>
                    <a:gd name="connsiteX1-3" fmla="*/ 999747 w 999747"/>
                    <a:gd name="connsiteY1-4" fmla="*/ 8964 h 1614801"/>
                    <a:gd name="connsiteX2-5" fmla="*/ 703911 w 999747"/>
                    <a:gd name="connsiteY2-6" fmla="*/ 0 h 1614801"/>
                    <a:gd name="connsiteX3-7" fmla="*/ 0 w 999747"/>
                    <a:gd name="connsiteY3-8" fmla="*/ 8964 h 1614801"/>
                    <a:gd name="connsiteX4-9" fmla="*/ 0 w 999747"/>
                    <a:gd name="connsiteY4-10" fmla="*/ 1614801 h 1614801"/>
                    <a:gd name="connsiteX5-11" fmla="*/ 0 w 999747"/>
                    <a:gd name="connsiteY5-12" fmla="*/ 1614801 h 1614801"/>
                    <a:gd name="connsiteX6-13" fmla="*/ 0 w 999747"/>
                    <a:gd name="connsiteY6-14" fmla="*/ 8964 h 1614801"/>
                    <a:gd name="connsiteX0-15" fmla="*/ 0 w 703911"/>
                    <a:gd name="connsiteY0-16" fmla="*/ 8964 h 1614801"/>
                    <a:gd name="connsiteX1-17" fmla="*/ 703911 w 703911"/>
                    <a:gd name="connsiteY1-18" fmla="*/ 0 h 1614801"/>
                    <a:gd name="connsiteX2-19" fmla="*/ 0 w 703911"/>
                    <a:gd name="connsiteY2-20" fmla="*/ 8964 h 1614801"/>
                    <a:gd name="connsiteX3-21" fmla="*/ 0 w 703911"/>
                    <a:gd name="connsiteY3-22" fmla="*/ 1614801 h 1614801"/>
                    <a:gd name="connsiteX4-23" fmla="*/ 0 w 703911"/>
                    <a:gd name="connsiteY4-24" fmla="*/ 1614801 h 1614801"/>
                    <a:gd name="connsiteX5-25" fmla="*/ 0 w 703911"/>
                    <a:gd name="connsiteY5-26" fmla="*/ 8964 h 1614801"/>
                    <a:gd name="connsiteX0-27" fmla="*/ 0 w 703911"/>
                    <a:gd name="connsiteY0-28" fmla="*/ 8964 h 1614801"/>
                    <a:gd name="connsiteX1-29" fmla="*/ 703911 w 703911"/>
                    <a:gd name="connsiteY1-30" fmla="*/ 0 h 1614801"/>
                    <a:gd name="connsiteX2-31" fmla="*/ 0 w 703911"/>
                    <a:gd name="connsiteY2-32" fmla="*/ 8964 h 1614801"/>
                    <a:gd name="connsiteX3-33" fmla="*/ 0 w 703911"/>
                    <a:gd name="connsiteY3-34" fmla="*/ 1614801 h 1614801"/>
                    <a:gd name="connsiteX4-35" fmla="*/ 0 w 703911"/>
                    <a:gd name="connsiteY4-36" fmla="*/ 1614801 h 1614801"/>
                    <a:gd name="connsiteX5-37" fmla="*/ 0 w 703911"/>
                    <a:gd name="connsiteY5-38" fmla="*/ 8964 h 1614801"/>
                    <a:gd name="connsiteX0-39" fmla="*/ 0 w 703911"/>
                    <a:gd name="connsiteY0-40" fmla="*/ 0 h 1605837"/>
                    <a:gd name="connsiteX1-41" fmla="*/ 703911 w 703911"/>
                    <a:gd name="connsiteY1-42" fmla="*/ 8965 h 1605837"/>
                    <a:gd name="connsiteX2-43" fmla="*/ 0 w 703911"/>
                    <a:gd name="connsiteY2-44" fmla="*/ 0 h 1605837"/>
                    <a:gd name="connsiteX3-45" fmla="*/ 0 w 703911"/>
                    <a:gd name="connsiteY3-46" fmla="*/ 1605837 h 1605837"/>
                    <a:gd name="connsiteX4-47" fmla="*/ 0 w 703911"/>
                    <a:gd name="connsiteY4-48" fmla="*/ 1605837 h 1605837"/>
                    <a:gd name="connsiteX5-49" fmla="*/ 0 w 703911"/>
                    <a:gd name="connsiteY5-50" fmla="*/ 0 h 1605837"/>
                    <a:gd name="connsiteX0-51" fmla="*/ 0 w 506687"/>
                    <a:gd name="connsiteY0-52" fmla="*/ 0 h 1605837"/>
                    <a:gd name="connsiteX1-53" fmla="*/ 506687 w 506687"/>
                    <a:gd name="connsiteY1-54" fmla="*/ 1 h 1605837"/>
                    <a:gd name="connsiteX2-55" fmla="*/ 0 w 506687"/>
                    <a:gd name="connsiteY2-56" fmla="*/ 0 h 1605837"/>
                    <a:gd name="connsiteX3-57" fmla="*/ 0 w 506687"/>
                    <a:gd name="connsiteY3-58" fmla="*/ 1605837 h 1605837"/>
                    <a:gd name="connsiteX4-59" fmla="*/ 0 w 506687"/>
                    <a:gd name="connsiteY4-60" fmla="*/ 1605837 h 1605837"/>
                    <a:gd name="connsiteX5-61" fmla="*/ 0 w 506687"/>
                    <a:gd name="connsiteY5-62" fmla="*/ 0 h 16058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06687" h="1605837">
                      <a:moveTo>
                        <a:pt x="0" y="0"/>
                      </a:moveTo>
                      <a:lnTo>
                        <a:pt x="506687" y="1"/>
                      </a:lnTo>
                      <a:lnTo>
                        <a:pt x="0" y="0"/>
                      </a:lnTo>
                      <a:lnTo>
                        <a:pt x="0" y="1605837"/>
                      </a:lnTo>
                      <a:lnTo>
                        <a:pt x="0" y="1605837"/>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sp>
              <p:nvSpPr>
                <p:cNvPr id="23" name="Flowchart: Process 21"/>
                <p:cNvSpPr/>
                <p:nvPr/>
              </p:nvSpPr>
              <p:spPr>
                <a:xfrm>
                  <a:off x="5389208" y="2490659"/>
                  <a:ext cx="28782" cy="141083"/>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sp>
              <p:nvSpPr>
                <p:cNvPr id="24" name="Flowchart: Process 22"/>
                <p:cNvSpPr/>
                <p:nvPr/>
              </p:nvSpPr>
              <p:spPr>
                <a:xfrm>
                  <a:off x="5526093" y="2382018"/>
                  <a:ext cx="32927" cy="242855"/>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sp>
              <p:nvSpPr>
                <p:cNvPr id="25" name="Flowchart: Process 23"/>
                <p:cNvSpPr/>
                <p:nvPr/>
              </p:nvSpPr>
              <p:spPr>
                <a:xfrm>
                  <a:off x="5454721" y="2436605"/>
                  <a:ext cx="28782" cy="190160"/>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grpSp>
        </p:grpSp>
        <p:grpSp>
          <p:nvGrpSpPr>
            <p:cNvPr id="15" name="Group 38"/>
            <p:cNvGrpSpPr/>
            <p:nvPr/>
          </p:nvGrpSpPr>
          <p:grpSpPr>
            <a:xfrm>
              <a:off x="2003038" y="3024492"/>
              <a:ext cx="1313895" cy="1313895"/>
              <a:chOff x="2008654" y="3024492"/>
              <a:chExt cx="1313895" cy="1313895"/>
            </a:xfrm>
          </p:grpSpPr>
          <p:grpSp>
            <p:nvGrpSpPr>
              <p:cNvPr id="16" name="Group 7"/>
              <p:cNvGrpSpPr/>
              <p:nvPr/>
            </p:nvGrpSpPr>
            <p:grpSpPr>
              <a:xfrm rot="596657">
                <a:off x="2008654" y="3024492"/>
                <a:ext cx="1313895" cy="1313895"/>
                <a:chOff x="1882067" y="2796467"/>
                <a:chExt cx="1313894" cy="1313894"/>
              </a:xfrm>
            </p:grpSpPr>
            <p:sp>
              <p:nvSpPr>
                <p:cNvPr id="18" name="Block Arc 8"/>
                <p:cNvSpPr/>
                <p:nvPr/>
              </p:nvSpPr>
              <p:spPr>
                <a:xfrm rot="12943459">
                  <a:off x="1882067" y="2796467"/>
                  <a:ext cx="1313894" cy="1313894"/>
                </a:xfrm>
                <a:prstGeom prst="blockArc">
                  <a:avLst>
                    <a:gd name="adj1" fmla="val 8662853"/>
                    <a:gd name="adj2" fmla="val 7046337"/>
                    <a:gd name="adj3" fmla="val 714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sp>
              <p:nvSpPr>
                <p:cNvPr id="19" name="Oval 9"/>
                <p:cNvSpPr/>
                <p:nvPr/>
              </p:nvSpPr>
              <p:spPr>
                <a:xfrm>
                  <a:off x="2150177" y="3064576"/>
                  <a:ext cx="777674" cy="777674"/>
                </a:xfrm>
                <a:prstGeom prst="ellipse">
                  <a:avLst/>
                </a:prstGeom>
                <a:gradFill>
                  <a:gsLst>
                    <a:gs pos="100000">
                      <a:srgbClr val="00B0F0"/>
                    </a:gs>
                    <a:gs pos="3000">
                      <a:srgbClr val="4871B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grpSp>
          <p:sp>
            <p:nvSpPr>
              <p:cNvPr id="17" name="Freeform: Shape 24"/>
              <p:cNvSpPr/>
              <p:nvPr/>
            </p:nvSpPr>
            <p:spPr>
              <a:xfrm rot="1825674">
                <a:off x="2361469" y="3519073"/>
                <a:ext cx="596956" cy="243924"/>
              </a:xfrm>
              <a:custGeom>
                <a:avLst/>
                <a:gdLst>
                  <a:gd name="connsiteX0" fmla="*/ 0 w 447717"/>
                  <a:gd name="connsiteY0" fmla="*/ 83672 h 182943"/>
                  <a:gd name="connsiteX1" fmla="*/ 447717 w 447717"/>
                  <a:gd name="connsiteY1" fmla="*/ 0 h 182943"/>
                  <a:gd name="connsiteX2" fmla="*/ 436560 w 447717"/>
                  <a:gd name="connsiteY2" fmla="*/ 10954 h 182943"/>
                  <a:gd name="connsiteX3" fmla="*/ 364472 w 447717"/>
                  <a:gd name="connsiteY3" fmla="*/ 79417 h 182943"/>
                  <a:gd name="connsiteX4" fmla="*/ 364562 w 447717"/>
                  <a:gd name="connsiteY4" fmla="*/ 79469 h 182943"/>
                  <a:gd name="connsiteX5" fmla="*/ 1124 w 447717"/>
                  <a:gd name="connsiteY5" fmla="*/ 83672 h 182943"/>
                  <a:gd name="connsiteX6" fmla="*/ 26359 w 447717"/>
                  <a:gd name="connsiteY6" fmla="*/ 85077 h 182943"/>
                  <a:gd name="connsiteX7" fmla="*/ 363099 w 447717"/>
                  <a:gd name="connsiteY7" fmla="*/ 81143 h 182943"/>
                  <a:gd name="connsiteX8" fmla="*/ 435344 w 447717"/>
                  <a:gd name="connsiteY8" fmla="*/ 122958 h 182943"/>
                  <a:gd name="connsiteX9" fmla="*/ 439783 w 447717"/>
                  <a:gd name="connsiteY9" fmla="*/ 123964 h 182943"/>
                  <a:gd name="connsiteX10" fmla="*/ 363358 w 447717"/>
                  <a:gd name="connsiteY10" fmla="*/ 80387 h 182943"/>
                  <a:gd name="connsiteX11" fmla="*/ 367904 w 447717"/>
                  <a:gd name="connsiteY11" fmla="*/ 80335 h 182943"/>
                  <a:gd name="connsiteX12" fmla="*/ 389531 w 447717"/>
                  <a:gd name="connsiteY12" fmla="*/ 58746 h 182943"/>
                  <a:gd name="connsiteX13" fmla="*/ 442102 w 447717"/>
                  <a:gd name="connsiteY13" fmla="*/ 124691 h 182943"/>
                  <a:gd name="connsiteX14" fmla="*/ 435720 w 447717"/>
                  <a:gd name="connsiteY14" fmla="*/ 123176 h 182943"/>
                  <a:gd name="connsiteX15" fmla="*/ 436516 w 447717"/>
                  <a:gd name="connsiteY15" fmla="*/ 123637 h 182943"/>
                  <a:gd name="connsiteX16" fmla="*/ 420832 w 447717"/>
                  <a:gd name="connsiteY16" fmla="*/ 120031 h 182943"/>
                  <a:gd name="connsiteX17" fmla="*/ 358631 w 447717"/>
                  <a:gd name="connsiteY17" fmla="*/ 105046 h 182943"/>
                  <a:gd name="connsiteX18" fmla="*/ 390347 w 447717"/>
                  <a:gd name="connsiteY18" fmla="*/ 182943 h 182943"/>
                  <a:gd name="connsiteX19" fmla="*/ 7521 w 447717"/>
                  <a:gd name="connsiteY19" fmla="*/ 85585 h 182943"/>
                  <a:gd name="connsiteX20" fmla="*/ 3283 w 447717"/>
                  <a:gd name="connsiteY20" fmla="*/ 85346 h 182943"/>
                  <a:gd name="connsiteX21" fmla="*/ 6439 w 447717"/>
                  <a:gd name="connsiteY21" fmla="*/ 85310 h 18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7717" h="182943">
                    <a:moveTo>
                      <a:pt x="0" y="83672"/>
                    </a:moveTo>
                    <a:lnTo>
                      <a:pt x="447717" y="0"/>
                    </a:lnTo>
                    <a:lnTo>
                      <a:pt x="436560" y="10954"/>
                    </a:lnTo>
                    <a:lnTo>
                      <a:pt x="364472" y="79417"/>
                    </a:lnTo>
                    <a:lnTo>
                      <a:pt x="364562" y="79469"/>
                    </a:lnTo>
                    <a:lnTo>
                      <a:pt x="1124" y="83672"/>
                    </a:lnTo>
                    <a:lnTo>
                      <a:pt x="26359" y="85077"/>
                    </a:lnTo>
                    <a:lnTo>
                      <a:pt x="363099" y="81143"/>
                    </a:lnTo>
                    <a:lnTo>
                      <a:pt x="435344" y="122958"/>
                    </a:lnTo>
                    <a:lnTo>
                      <a:pt x="439783" y="123964"/>
                    </a:lnTo>
                    <a:lnTo>
                      <a:pt x="363358" y="80387"/>
                    </a:lnTo>
                    <a:lnTo>
                      <a:pt x="367904" y="80335"/>
                    </a:lnTo>
                    <a:lnTo>
                      <a:pt x="389531" y="58746"/>
                    </a:lnTo>
                    <a:lnTo>
                      <a:pt x="442102" y="124691"/>
                    </a:lnTo>
                    <a:lnTo>
                      <a:pt x="435720" y="123176"/>
                    </a:lnTo>
                    <a:lnTo>
                      <a:pt x="436516" y="123637"/>
                    </a:lnTo>
                    <a:lnTo>
                      <a:pt x="420832" y="120031"/>
                    </a:lnTo>
                    <a:lnTo>
                      <a:pt x="358631" y="105046"/>
                    </a:lnTo>
                    <a:lnTo>
                      <a:pt x="390347" y="182943"/>
                    </a:lnTo>
                    <a:lnTo>
                      <a:pt x="7521" y="85585"/>
                    </a:lnTo>
                    <a:lnTo>
                      <a:pt x="3283" y="85346"/>
                    </a:lnTo>
                    <a:lnTo>
                      <a:pt x="6439" y="85310"/>
                    </a:lnTo>
                    <a:close/>
                  </a:path>
                </a:pathLst>
              </a:custGeom>
              <a:solidFill>
                <a:schemeClr val="bg1"/>
              </a:solidFill>
              <a:ln w="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latin typeface="微软雅黑" panose="020B0503020204020204" charset="-122"/>
                  <a:ea typeface="思源黑体 CN Light"/>
                  <a:sym typeface="微软雅黑" panose="020B0503020204020204" charset="-122"/>
                </a:endParaRPr>
              </a:p>
            </p:txBody>
          </p:sp>
        </p:grpSp>
      </p:grpSp>
      <p:sp>
        <p:nvSpPr>
          <p:cNvPr id="40" name="PA-文本框 42"/>
          <p:cNvSpPr txBox="1"/>
          <p:nvPr>
            <p:custDataLst>
              <p:tags r:id="rId1"/>
            </p:custDataLst>
          </p:nvPr>
        </p:nvSpPr>
        <p:spPr>
          <a:xfrm>
            <a:off x="1339850" y="4382135"/>
            <a:ext cx="2381250" cy="92964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zh-CN" altLang="en-US"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2020.11.11-2020.11.15   根据已有知识，结合相关文献进行总体的网络框架设计；</a:t>
            </a:r>
          </a:p>
        </p:txBody>
      </p:sp>
      <p:sp>
        <p:nvSpPr>
          <p:cNvPr id="43" name="PA-文本框 42"/>
          <p:cNvSpPr txBox="1"/>
          <p:nvPr>
            <p:custDataLst>
              <p:tags r:id="rId2"/>
            </p:custDataLst>
          </p:nvPr>
        </p:nvSpPr>
        <p:spPr>
          <a:xfrm>
            <a:off x="3486150" y="1719580"/>
            <a:ext cx="2713355" cy="92964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zh-CN" altLang="en-US" sz="14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2020.16.18-2020.11.20   测试并训练网络结构，优化网络参数，得到合适的网络模型；</a:t>
            </a:r>
          </a:p>
        </p:txBody>
      </p:sp>
      <p:sp>
        <p:nvSpPr>
          <p:cNvPr id="46" name="PA-文本框 42"/>
          <p:cNvSpPr txBox="1"/>
          <p:nvPr>
            <p:custDataLst>
              <p:tags r:id="rId3"/>
            </p:custDataLst>
          </p:nvPr>
        </p:nvSpPr>
        <p:spPr>
          <a:xfrm>
            <a:off x="6198870" y="4380865"/>
            <a:ext cx="2571115" cy="92964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zh-CN" altLang="en-US" sz="14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2020.11.21-2020.11.25   调取医学图像资源库，进行仿真验证试验并完善源代码；</a:t>
            </a:r>
          </a:p>
        </p:txBody>
      </p:sp>
      <p:sp>
        <p:nvSpPr>
          <p:cNvPr id="49" name="PA-文本框 42"/>
          <p:cNvSpPr txBox="1"/>
          <p:nvPr>
            <p:custDataLst>
              <p:tags r:id="rId4"/>
            </p:custDataLst>
          </p:nvPr>
        </p:nvSpPr>
        <p:spPr>
          <a:xfrm>
            <a:off x="8209915" y="1719580"/>
            <a:ext cx="2379345" cy="92964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buClrTx/>
              <a:buSzTx/>
              <a:buFontTx/>
            </a:pPr>
            <a:r>
              <a:rPr lang="zh-CN" altLang="en-US" sz="14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2020.11.26-2020.11.30   报名参赛，撰写项目初稿，PPT以及实验视频。</a:t>
            </a:r>
          </a:p>
        </p:txBody>
      </p:sp>
      <p:sp>
        <p:nvSpPr>
          <p:cNvPr id="2" name="Текст 12"/>
          <p:cNvSpPr txBox="1"/>
          <p:nvPr/>
        </p:nvSpPr>
        <p:spPr>
          <a:xfrm>
            <a:off x="5372735" y="411480"/>
            <a:ext cx="1901190" cy="10769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CN" altLang="en-US" sz="3200" b="1" dirty="0" smtClean="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rPr>
              <a:t>整体计划</a:t>
            </a:r>
            <a:endParaRPr lang="zh-CN" altLang="en-US" sz="3200" b="1" dirty="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endParaRPr>
          </a:p>
        </p:txBody>
      </p:sp>
      <p:sp>
        <p:nvSpPr>
          <p:cNvPr id="55" name="等腰三角形 31"/>
          <p:cNvSpPr/>
          <p:nvPr/>
        </p:nvSpPr>
        <p:spPr>
          <a:xfrm rot="5400000">
            <a:off x="5709920" y="3000375"/>
            <a:ext cx="492125" cy="861060"/>
          </a:xfrm>
          <a:prstGeom prst="triangl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思源黑体 CN Light"/>
              <a:sym typeface="微软雅黑" panose="020B0503020204020204" charset="-122"/>
            </a:endParaRPr>
          </a:p>
        </p:txBody>
      </p:sp>
      <p:sp>
        <p:nvSpPr>
          <p:cNvPr id="3" name="等腰三角形 31"/>
          <p:cNvSpPr/>
          <p:nvPr/>
        </p:nvSpPr>
        <p:spPr>
          <a:xfrm rot="5400000">
            <a:off x="3392805" y="2999740"/>
            <a:ext cx="492125" cy="861060"/>
          </a:xfrm>
          <a:prstGeom prst="triangl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思源黑体 CN Light"/>
              <a:sym typeface="微软雅黑" panose="020B0503020204020204" charset="-122"/>
            </a:endParaRPr>
          </a:p>
        </p:txBody>
      </p:sp>
      <p:sp>
        <p:nvSpPr>
          <p:cNvPr id="6" name="等腰三角形 31"/>
          <p:cNvSpPr/>
          <p:nvPr/>
        </p:nvSpPr>
        <p:spPr>
          <a:xfrm rot="5400000">
            <a:off x="8093075" y="3020695"/>
            <a:ext cx="492125" cy="861060"/>
          </a:xfrm>
          <a:prstGeom prst="triangl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思源黑体 CN Light"/>
              <a:sym typeface="微软雅黑" panose="020B0503020204020204" charset="-122"/>
            </a:endParaRPr>
          </a:p>
        </p:txBody>
      </p:sp>
      <p:sp>
        <p:nvSpPr>
          <p:cNvPr id="7" name="等腰三角形 31"/>
          <p:cNvSpPr/>
          <p:nvPr/>
        </p:nvSpPr>
        <p:spPr>
          <a:xfrm rot="5400000">
            <a:off x="8093710" y="3020695"/>
            <a:ext cx="492125" cy="861060"/>
          </a:xfrm>
          <a:prstGeom prst="triangl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思源黑体 CN Light"/>
              <a:sym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5" grpId="0" bldLvl="0" animBg="1"/>
      <p:bldP spid="3" grpId="0" bldLvl="0" animBg="1"/>
      <p:bldP spid="6" grpId="0" bldLvl="0" animBg="1"/>
      <p:bldP spid="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761" y="1611146"/>
            <a:ext cx="7625297" cy="4056268"/>
          </a:xfrm>
          <a:prstGeom prst="rect">
            <a:avLst/>
          </a:prstGeom>
        </p:spPr>
      </p:pic>
      <p:sp>
        <p:nvSpPr>
          <p:cNvPr id="4" name="标题 1"/>
          <p:cNvSpPr>
            <a:spLocks noGrp="1"/>
          </p:cNvSpPr>
          <p:nvPr>
            <p:ph type="title"/>
          </p:nvPr>
        </p:nvSpPr>
        <p:spPr>
          <a:xfrm>
            <a:off x="737419" y="260995"/>
            <a:ext cx="2748839" cy="373183"/>
          </a:xfrm>
        </p:spPr>
        <p:txBody>
          <a:bodyPr>
            <a:noAutofit/>
          </a:bodyPr>
          <a:lstStyle/>
          <a:p>
            <a:r>
              <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sym typeface="+mn-ea"/>
              </a:rPr>
              <a:t>实施方案</a:t>
            </a:r>
            <a:endPar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5" name="箭头: 五边形 4"/>
          <p:cNvSpPr/>
          <p:nvPr/>
        </p:nvSpPr>
        <p:spPr>
          <a:xfrm>
            <a:off x="0" y="202003"/>
            <a:ext cx="737419" cy="373183"/>
          </a:xfrm>
          <a:prstGeom prst="homePlate">
            <a:avLst/>
          </a:pr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grpSp>
        <p:nvGrpSpPr>
          <p:cNvPr id="11" name="Группа 48"/>
          <p:cNvGrpSpPr/>
          <p:nvPr/>
        </p:nvGrpSpPr>
        <p:grpSpPr>
          <a:xfrm>
            <a:off x="1385487" y="2692266"/>
            <a:ext cx="1838387" cy="1380958"/>
            <a:chOff x="1823642" y="4600615"/>
            <a:chExt cx="3677200" cy="2762235"/>
          </a:xfrm>
        </p:grpSpPr>
        <p:sp>
          <p:nvSpPr>
            <p:cNvPr id="12" name="Текст 12"/>
            <p:cNvSpPr txBox="1"/>
            <p:nvPr/>
          </p:nvSpPr>
          <p:spPr>
            <a:xfrm>
              <a:off x="1823642" y="5367588"/>
              <a:ext cx="3677200" cy="1995262"/>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defTabSz="914400">
                <a:lnSpc>
                  <a:spcPct val="130000"/>
                </a:lnSpc>
                <a:spcBef>
                  <a:spcPts val="1000"/>
                </a:spcBef>
              </a:pP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负责</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项目</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整体的概念化、总体框架设计、资源查找和源代码</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设计。</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
          <p:nvSpPr>
            <p:cNvPr id="13" name="Овал 50"/>
            <p:cNvSpPr/>
            <p:nvPr/>
          </p:nvSpPr>
          <p:spPr>
            <a:xfrm>
              <a:off x="2020635" y="4600615"/>
              <a:ext cx="720331" cy="72033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ru-RU" sz="1600" dirty="0">
                  <a:solidFill>
                    <a:schemeClr val="bg1"/>
                  </a:solidFill>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rPr>
                <a:t>1</a:t>
              </a:r>
              <a:endParaRPr lang="en-US" sz="1600" dirty="0">
                <a:solidFill>
                  <a:schemeClr val="bg1"/>
                </a:solidFill>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endParaRPr>
            </a:p>
          </p:txBody>
        </p:sp>
      </p:grpSp>
      <p:grpSp>
        <p:nvGrpSpPr>
          <p:cNvPr id="14" name="Группа 51"/>
          <p:cNvGrpSpPr/>
          <p:nvPr/>
        </p:nvGrpSpPr>
        <p:grpSpPr>
          <a:xfrm>
            <a:off x="3606641" y="2692266"/>
            <a:ext cx="1838387" cy="1380958"/>
            <a:chOff x="18961546" y="4600615"/>
            <a:chExt cx="3677200" cy="2762235"/>
          </a:xfrm>
        </p:grpSpPr>
        <p:sp>
          <p:nvSpPr>
            <p:cNvPr id="15" name="Текст 12"/>
            <p:cNvSpPr txBox="1"/>
            <p:nvPr/>
          </p:nvSpPr>
          <p:spPr>
            <a:xfrm>
              <a:off x="18961546" y="5367588"/>
              <a:ext cx="3677200" cy="1995262"/>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defTabSz="914400">
                <a:lnSpc>
                  <a:spcPct val="130000"/>
                </a:lnSpc>
                <a:spcBef>
                  <a:spcPts val="1000"/>
                </a:spcBef>
              </a:pP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负责</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资源</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查找、测试和训练网络以及项目仿真</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验证。</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
          <p:nvSpPr>
            <p:cNvPr id="16" name="Овал 53"/>
            <p:cNvSpPr/>
            <p:nvPr/>
          </p:nvSpPr>
          <p:spPr>
            <a:xfrm>
              <a:off x="19229569" y="4600615"/>
              <a:ext cx="720331" cy="72033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ru-RU" sz="1400" dirty="0">
                  <a:solidFill>
                    <a:schemeClr val="bg1"/>
                  </a:solidFill>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rPr>
                <a:t>2</a:t>
              </a:r>
              <a:endParaRPr lang="en-US" sz="1400" dirty="0">
                <a:solidFill>
                  <a:schemeClr val="bg1"/>
                </a:solidFill>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endParaRPr>
            </a:p>
          </p:txBody>
        </p:sp>
      </p:grpSp>
      <p:grpSp>
        <p:nvGrpSpPr>
          <p:cNvPr id="17" name="Группа 54"/>
          <p:cNvGrpSpPr/>
          <p:nvPr/>
        </p:nvGrpSpPr>
        <p:grpSpPr>
          <a:xfrm>
            <a:off x="1385487" y="4286456"/>
            <a:ext cx="1838387" cy="1380958"/>
            <a:chOff x="1823642" y="7984991"/>
            <a:chExt cx="3677200" cy="2762235"/>
          </a:xfrm>
        </p:grpSpPr>
        <p:sp>
          <p:nvSpPr>
            <p:cNvPr id="18" name="Текст 12"/>
            <p:cNvSpPr txBox="1"/>
            <p:nvPr/>
          </p:nvSpPr>
          <p:spPr>
            <a:xfrm>
              <a:off x="1823642" y="8751964"/>
              <a:ext cx="3677200" cy="1995262"/>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defTabSz="914400">
                <a:lnSpc>
                  <a:spcPct val="130000"/>
                </a:lnSpc>
                <a:spcBef>
                  <a:spcPts val="1000"/>
                </a:spcBef>
              </a:pP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负责</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项目</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整体的概念化、资源查找和初稿</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撰写。</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
          <p:nvSpPr>
            <p:cNvPr id="19" name="Овал 56"/>
            <p:cNvSpPr/>
            <p:nvPr/>
          </p:nvSpPr>
          <p:spPr>
            <a:xfrm>
              <a:off x="2020635" y="7984991"/>
              <a:ext cx="720331" cy="72033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ru-RU" sz="1400" dirty="0">
                  <a:solidFill>
                    <a:schemeClr val="bg1"/>
                  </a:solidFill>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rPr>
                <a:t>3</a:t>
              </a:r>
              <a:endParaRPr lang="en-US" sz="1400" dirty="0">
                <a:solidFill>
                  <a:schemeClr val="bg1"/>
                </a:solidFill>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endParaRPr>
            </a:p>
          </p:txBody>
        </p:sp>
      </p:grpSp>
      <p:grpSp>
        <p:nvGrpSpPr>
          <p:cNvPr id="20" name="Группа 57"/>
          <p:cNvGrpSpPr/>
          <p:nvPr/>
        </p:nvGrpSpPr>
        <p:grpSpPr>
          <a:xfrm>
            <a:off x="3606641" y="4286456"/>
            <a:ext cx="1838387" cy="1380958"/>
            <a:chOff x="18961546" y="7984991"/>
            <a:chExt cx="3677200" cy="2762235"/>
          </a:xfrm>
        </p:grpSpPr>
        <p:sp>
          <p:nvSpPr>
            <p:cNvPr id="21" name="Текст 12"/>
            <p:cNvSpPr txBox="1"/>
            <p:nvPr/>
          </p:nvSpPr>
          <p:spPr>
            <a:xfrm>
              <a:off x="18961546" y="8751964"/>
              <a:ext cx="3677200" cy="1995262"/>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defTabSz="914400">
                <a:lnSpc>
                  <a:spcPct val="130000"/>
                </a:lnSpc>
                <a:spcBef>
                  <a:spcPts val="1000"/>
                </a:spcBef>
              </a:pP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负责制作</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项目演示PPT，录制项目视频、初稿编辑和资源</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查找。</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
          <p:nvSpPr>
            <p:cNvPr id="22" name="Овал 59"/>
            <p:cNvSpPr/>
            <p:nvPr/>
          </p:nvSpPr>
          <p:spPr>
            <a:xfrm>
              <a:off x="19229569" y="7984991"/>
              <a:ext cx="720331" cy="72033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ru-RU" sz="1400" dirty="0">
                  <a:solidFill>
                    <a:schemeClr val="bg1"/>
                  </a:solidFill>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rPr>
                <a:t>4</a:t>
              </a:r>
              <a:endParaRPr lang="en-US" sz="1400" dirty="0">
                <a:solidFill>
                  <a:schemeClr val="bg1"/>
                </a:solidFill>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endParaRPr>
            </a:p>
          </p:txBody>
        </p:sp>
      </p:grpSp>
      <p:sp>
        <p:nvSpPr>
          <p:cNvPr id="2" name="Текст 12"/>
          <p:cNvSpPr txBox="1"/>
          <p:nvPr/>
        </p:nvSpPr>
        <p:spPr>
          <a:xfrm>
            <a:off x="907415" y="1610995"/>
            <a:ext cx="3439160" cy="9448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CN" altLang="en-US" sz="3200" b="1" dirty="0" smtClean="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rPr>
              <a:t>团队分工</a:t>
            </a:r>
            <a:endParaRPr lang="zh-CN" altLang="en-US" sz="3200" b="1" dirty="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endParaRPr>
          </a:p>
        </p:txBody>
      </p:sp>
      <p:sp>
        <p:nvSpPr>
          <p:cNvPr id="23" name="Текст 12"/>
          <p:cNvSpPr txBox="1"/>
          <p:nvPr/>
        </p:nvSpPr>
        <p:spPr>
          <a:xfrm>
            <a:off x="1995953" y="2712561"/>
            <a:ext cx="494121" cy="351104"/>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defTabSz="914400">
              <a:lnSpc>
                <a:spcPct val="130000"/>
              </a:lnSpc>
              <a:spcBef>
                <a:spcPts val="1000"/>
              </a:spcBef>
            </a:pP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刘</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畅</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
        <p:nvSpPr>
          <p:cNvPr id="24" name="Текст 12"/>
          <p:cNvSpPr txBox="1"/>
          <p:nvPr/>
        </p:nvSpPr>
        <p:spPr>
          <a:xfrm>
            <a:off x="4186878" y="2708139"/>
            <a:ext cx="494121" cy="351104"/>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defTabSz="914400">
              <a:lnSpc>
                <a:spcPct val="130000"/>
              </a:lnSpc>
              <a:spcBef>
                <a:spcPts val="1000"/>
              </a:spcBef>
            </a:pP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刘</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妮</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
        <p:nvSpPr>
          <p:cNvPr id="25" name="Текст 12"/>
          <p:cNvSpPr txBox="1"/>
          <p:nvPr/>
        </p:nvSpPr>
        <p:spPr>
          <a:xfrm>
            <a:off x="1995952" y="4286456"/>
            <a:ext cx="755637" cy="351104"/>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defTabSz="914400">
              <a:lnSpc>
                <a:spcPct val="130000"/>
              </a:lnSpc>
              <a:spcBef>
                <a:spcPts val="1000"/>
              </a:spcBef>
            </a:pP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邹登鹏</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
        <p:nvSpPr>
          <p:cNvPr id="26" name="Текст 12"/>
          <p:cNvSpPr txBox="1"/>
          <p:nvPr/>
        </p:nvSpPr>
        <p:spPr>
          <a:xfrm>
            <a:off x="4186877" y="4286349"/>
            <a:ext cx="777553" cy="351104"/>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defTabSz="914400">
              <a:lnSpc>
                <a:spcPct val="130000"/>
              </a:lnSpc>
              <a:spcBef>
                <a:spcPts val="1000"/>
              </a:spcBef>
            </a:pP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程双钰</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right)">
                                      <p:cBhvr>
                                        <p:cTn id="12" dur="500"/>
                                        <p:tgtEl>
                                          <p:spTgt spid="14"/>
                                        </p:tgtEl>
                                      </p:cBhvr>
                                    </p:animEffect>
                                  </p:childTnLst>
                                </p:cTn>
                              </p:par>
                              <p:par>
                                <p:cTn id="13" presetID="1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p:tgtEl>
                                          <p:spTgt spid="17"/>
                                        </p:tgtEl>
                                        <p:attrNameLst>
                                          <p:attrName>ppt_x</p:attrName>
                                        </p:attrNameLst>
                                      </p:cBhvr>
                                      <p:tavLst>
                                        <p:tav tm="0">
                                          <p:val>
                                            <p:strVal val="#ppt_x-#ppt_w*1.125000"/>
                                          </p:val>
                                        </p:tav>
                                        <p:tav tm="100000">
                                          <p:val>
                                            <p:strVal val="#ppt_x"/>
                                          </p:val>
                                        </p:tav>
                                      </p:tavLst>
                                    </p:anim>
                                    <p:animEffect transition="in" filter="wipe(right)">
                                      <p:cBhvr>
                                        <p:cTn id="16" dur="500"/>
                                        <p:tgtEl>
                                          <p:spTgt spid="17"/>
                                        </p:tgtEl>
                                      </p:cBhvr>
                                    </p:animEffect>
                                  </p:childTnLst>
                                </p:cTn>
                              </p:par>
                              <p:par>
                                <p:cTn id="17" presetID="12" presetClass="entr" presetSubtype="8"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p:tgtEl>
                                          <p:spTgt spid="20"/>
                                        </p:tgtEl>
                                        <p:attrNameLst>
                                          <p:attrName>ppt_x</p:attrName>
                                        </p:attrNameLst>
                                      </p:cBhvr>
                                      <p:tavLst>
                                        <p:tav tm="0">
                                          <p:val>
                                            <p:strVal val="#ppt_x-#ppt_w*1.125000"/>
                                          </p:val>
                                        </p:tav>
                                        <p:tav tm="100000">
                                          <p:val>
                                            <p:strVal val="#ppt_x"/>
                                          </p:val>
                                        </p:tav>
                                      </p:tavLst>
                                    </p:anim>
                                    <p:animEffect transition="in" filter="wipe(right)">
                                      <p:cBhvr>
                                        <p:cTn id="20" dur="500"/>
                                        <p:tgtEl>
                                          <p:spTgt spid="20"/>
                                        </p:tgtEl>
                                      </p:cBhvr>
                                    </p:animEffect>
                                  </p:childTnLst>
                                </p:cTn>
                              </p:par>
                            </p:childTnLst>
                          </p:cTn>
                        </p:par>
                        <p:par>
                          <p:cTn id="21" fill="hold">
                            <p:stCondLst>
                              <p:cond delay="500"/>
                            </p:stCondLst>
                            <p:childTnLst>
                              <p:par>
                                <p:cTn id="22" presetID="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2056" t="14430" r="4174" b="10282"/>
          <a:stretch>
            <a:fillRect/>
          </a:stretch>
        </p:blipFill>
        <p:spPr>
          <a:xfrm>
            <a:off x="725140" y="1613230"/>
            <a:ext cx="3477377" cy="3364889"/>
          </a:xfrm>
          <a:prstGeom prst="rect">
            <a:avLst/>
          </a:prstGeom>
        </p:spPr>
      </p:pic>
      <p:sp>
        <p:nvSpPr>
          <p:cNvPr id="5" name="PA-文本框 11"/>
          <p:cNvSpPr txBox="1">
            <a:spLocks noChangeArrowheads="1"/>
          </p:cNvSpPr>
          <p:nvPr>
            <p:custDataLst>
              <p:tags r:id="rId1"/>
            </p:custDataLst>
          </p:nvPr>
        </p:nvSpPr>
        <p:spPr bwMode="auto">
          <a:xfrm>
            <a:off x="6279606" y="2597843"/>
            <a:ext cx="4660181" cy="7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smtClean="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参考资料</a:t>
            </a:r>
            <a:endParaRPr lang="zh-CN" altLang="en-US" sz="44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6" name="TextBox 12"/>
          <p:cNvSpPr txBox="1">
            <a:spLocks noChangeArrowheads="1"/>
          </p:cNvSpPr>
          <p:nvPr/>
        </p:nvSpPr>
        <p:spPr bwMode="auto">
          <a:xfrm>
            <a:off x="5057845" y="2326018"/>
            <a:ext cx="1221761" cy="220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4</a:t>
            </a:r>
            <a:endParaRPr lang="zh-CN" altLang="en-US" sz="13735"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7" name="TextBox 1"/>
          <p:cNvSpPr txBox="1">
            <a:spLocks noChangeArrowheads="1"/>
          </p:cNvSpPr>
          <p:nvPr/>
        </p:nvSpPr>
        <p:spPr bwMode="auto">
          <a:xfrm>
            <a:off x="6279605" y="3355259"/>
            <a:ext cx="4934397" cy="6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200" dirty="0">
                <a:gradFill>
                  <a:gsLst>
                    <a:gs pos="0">
                      <a:srgbClr val="4B61B2"/>
                    </a:gs>
                    <a:gs pos="100000">
                      <a:srgbClr val="00B0F0"/>
                    </a:gs>
                  </a:gsLst>
                  <a:lin ang="5400000" scaled="1"/>
                </a:gradFill>
                <a:latin typeface="思源黑体 CN Normal" panose="020B0400000000000000" pitchFamily="34" charset="-122"/>
                <a:ea typeface="思源黑体 CN Normal" panose="020B0400000000000000" pitchFamily="34" charset="-122"/>
              </a:rPr>
              <a:t>Medical image fusion technology based on multi scale dense neural network</a:t>
            </a:r>
            <a:endParaRPr lang="en-US" altLang="zh-CN" sz="1200" dirty="0">
              <a:gradFill>
                <a:gsLst>
                  <a:gs pos="0">
                    <a:srgbClr val="4B61B2"/>
                  </a:gs>
                  <a:gs pos="100000">
                    <a:srgbClr val="00B0F0"/>
                  </a:gs>
                </a:gsLst>
                <a:lin ang="5400000" scaled="1"/>
              </a:gradFill>
              <a:latin typeface="思源黑体 CN Normal" panose="020B0400000000000000" pitchFamily="34" charset="-122"/>
              <a:ea typeface="思源黑体 CN Normal" panose="020B0400000000000000" pitchFamily="34" charset="-122"/>
            </a:endParaRPr>
          </a:p>
        </p:txBody>
      </p:sp>
      <p:sp>
        <p:nvSpPr>
          <p:cNvPr id="8" name="TextBox 2"/>
          <p:cNvSpPr txBox="1">
            <a:spLocks noChangeArrowheads="1"/>
          </p:cNvSpPr>
          <p:nvPr/>
        </p:nvSpPr>
        <p:spPr bwMode="auto">
          <a:xfrm>
            <a:off x="4202517" y="3675394"/>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gradFill>
                  <a:gsLst>
                    <a:gs pos="0">
                      <a:srgbClr val="4B61B2"/>
                    </a:gs>
                    <a:gs pos="100000">
                      <a:srgbClr val="00B0F0"/>
                    </a:gs>
                  </a:gsLst>
                  <a:lin ang="5400000" scaled="1"/>
                </a:gradFill>
              </a:rPr>
              <a:t>Part</a:t>
            </a:r>
            <a:endParaRPr lang="zh-CN" altLang="en-US" sz="2800">
              <a:gradFill>
                <a:gsLst>
                  <a:gs pos="0">
                    <a:srgbClr val="4B61B2"/>
                  </a:gs>
                  <a:gs pos="100000">
                    <a:srgbClr val="00B0F0"/>
                  </a:gs>
                </a:gsLst>
                <a:lin ang="5400000" scaled="1"/>
              </a:gradFill>
            </a:endParaRPr>
          </a:p>
        </p:txBody>
      </p:sp>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spTree>
    <p:extLst>
      <p:ext uri="{BB962C8B-B14F-4D97-AF65-F5344CB8AC3E}">
        <p14:creationId xmlns:p14="http://schemas.microsoft.com/office/powerpoint/2010/main" val="169112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anim calcmode="lin" valueType="num">
                                      <p:cBhvr>
                                        <p:cTn id="12" dur="500" fill="hold"/>
                                        <p:tgtEl>
                                          <p:spTgt spid="8"/>
                                        </p:tgtEl>
                                        <p:attrNameLst>
                                          <p:attrName>ppt_x</p:attrName>
                                        </p:attrNameLst>
                                      </p:cBhvr>
                                      <p:tavLst>
                                        <p:tav tm="0">
                                          <p:val>
                                            <p:strVal val="#ppt_x"/>
                                          </p:val>
                                        </p:tav>
                                        <p:tav tm="100000">
                                          <p:val>
                                            <p:strVal val="#ppt_x"/>
                                          </p:val>
                                        </p:tav>
                                      </p:tavLst>
                                    </p:anim>
                                    <p:anim calcmode="lin" valueType="num">
                                      <p:cBhvr>
                                        <p:cTn id="13" dur="5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90"/>
                                          </p:val>
                                        </p:tav>
                                        <p:tav tm="100000">
                                          <p:val>
                                            <p:fltVal val="0"/>
                                          </p:val>
                                        </p:tav>
                                      </p:tavLst>
                                    </p:anim>
                                    <p:animEffect transition="in" filter="fade">
                                      <p:cBhvr>
                                        <p:cTn id="20" dur="500"/>
                                        <p:tgtEl>
                                          <p:spTgt spid="6"/>
                                        </p:tgtEl>
                                      </p:cBhvr>
                                    </p:animEffect>
                                  </p:childTnLst>
                                </p:cTn>
                              </p:par>
                            </p:childTnLst>
                          </p:cTn>
                        </p:par>
                        <p:par>
                          <p:cTn id="21" fill="hold">
                            <p:stCondLst>
                              <p:cond delay="1500"/>
                            </p:stCondLst>
                            <p:childTnLst>
                              <p:par>
                                <p:cTn id="22" presetID="0" presetClass="entr" presetSubtype="0" fill="hold" grpId="0" nodeType="afterEffect">
                                  <p:stCondLst>
                                    <p:cond delay="0"/>
                                  </p:stCondLst>
                                  <p:iterate type="lt">
                                    <p:tmPct val="10000"/>
                                  </p:iterate>
                                  <p:childTnLst>
                                    <p:set>
                                      <p:cBhvr>
                                        <p:cTn id="23" dur="750" fill="hold">
                                          <p:stCondLst>
                                            <p:cond delay="0"/>
                                          </p:stCondLst>
                                        </p:cTn>
                                        <p:tgtEl>
                                          <p:spTgt spid="5"/>
                                        </p:tgtEl>
                                        <p:attrNameLst>
                                          <p:attrName>style.visibility</p:attrName>
                                        </p:attrNameLst>
                                      </p:cBhvr>
                                      <p:to>
                                        <p:strVal val="visible"/>
                                      </p:to>
                                    </p:set>
                                    <p:anim to="" calcmode="lin" valueType="num">
                                      <p:cBhvr>
                                        <p:cTn id="24" dur="750" fill="hold">
                                          <p:stCondLst>
                                            <p:cond delay="0"/>
                                          </p:stCondLst>
                                        </p:cTn>
                                        <p:tgtEl>
                                          <p:spTgt spid="5"/>
                                        </p:tgtEl>
                                        <p:attrNameLst>
                                          <p:attrName>ppt_h</p:attrName>
                                        </p:attrNameLst>
                                      </p:cBhvr>
                                      <p:tavLst>
                                        <p:tav tm="0" fmla="#ppt_h+5*#ppt_h*((1.5-1.5*$)^3-(1.5-1.5*$)^2)">
                                          <p:val>
                                            <p:fltVal val="0"/>
                                          </p:val>
                                        </p:tav>
                                        <p:tav tm="100000">
                                          <p:val>
                                            <p:fltVal val="1"/>
                                          </p:val>
                                        </p:tav>
                                      </p:tavLst>
                                    </p:anim>
                                    <p:anim to="" calcmode="lin" valueType="num">
                                      <p:cBhvr>
                                        <p:cTn id="25" dur="750" fill="hold">
                                          <p:stCondLst>
                                            <p:cond delay="0"/>
                                          </p:stCondLst>
                                        </p:cTn>
                                        <p:tgtEl>
                                          <p:spTgt spid="5"/>
                                        </p:tgtEl>
                                        <p:attrNameLst>
                                          <p:attrName>ppt_w</p:attrName>
                                        </p:attrNameLst>
                                      </p:cBhvr>
                                      <p:tavLst>
                                        <p:tav tm="0" fmla="#ppt_w+2*#ppt_w*((1.5-1.5*$)^3-(1.5-1.5*$)^2)">
                                          <p:val>
                                            <p:fltVal val="0"/>
                                          </p:val>
                                        </p:tav>
                                        <p:tav tm="100000">
                                          <p:val>
                                            <p:fltVal val="1"/>
                                          </p:val>
                                        </p:tav>
                                      </p:tavLst>
                                    </p:anim>
                                    <p:anim to="" calcmode="lin" valueType="num">
                                      <p:cBhvr>
                                        <p:cTn id="26" dur="750" fill="hold">
                                          <p:stCondLst>
                                            <p:cond delay="0"/>
                                          </p:stCondLst>
                                        </p:cTn>
                                        <p:tgtEl>
                                          <p:spTgt spid="5"/>
                                        </p:tgtEl>
                                        <p:attrNameLst>
                                          <p:attrName>ppt_y</p:attrName>
                                        </p:attrNameLst>
                                      </p:cBhvr>
                                      <p:tavLst>
                                        <p:tav tm="0" fmla="#ppt_y+1*((1.5-1.5*$)^3-(1.5-1.5*$)^2)">
                                          <p:val>
                                            <p:fltVal val="0"/>
                                          </p:val>
                                        </p:tav>
                                        <p:tav tm="100000">
                                          <p:val>
                                            <p:fltVal val="1"/>
                                          </p:val>
                                        </p:tav>
                                      </p:tavLst>
                                    </p:anim>
                                  </p:childTnLst>
                                </p:cTn>
                              </p:par>
                            </p:childTnLst>
                          </p:cTn>
                        </p:par>
                        <p:par>
                          <p:cTn id="27" fill="hold">
                            <p:stCondLst>
                              <p:cond delay="2475"/>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utoUpdateAnimBg="0"/>
      <p:bldP spid="7" grpId="0" autoUpdateAnimBg="0"/>
      <p:bldP spid="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37419" y="260995"/>
            <a:ext cx="2748839" cy="373183"/>
          </a:xfrm>
        </p:spPr>
        <p:txBody>
          <a:bodyPr>
            <a:noAutofit/>
          </a:bodyPr>
          <a:lstStyle/>
          <a:p>
            <a:r>
              <a:rPr lang="zh-CN" altLang="en-US" sz="2000" b="1" dirty="0" smtClean="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参考资料</a:t>
            </a:r>
            <a:endPar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5" name="箭头: 五边形 4"/>
          <p:cNvSpPr/>
          <p:nvPr/>
        </p:nvSpPr>
        <p:spPr>
          <a:xfrm>
            <a:off x="0" y="202003"/>
            <a:ext cx="737419" cy="373183"/>
          </a:xfrm>
          <a:prstGeom prst="homePlate">
            <a:avLst/>
          </a:pr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68709" y="865949"/>
            <a:ext cx="6108000" cy="5724644"/>
          </a:xfrm>
          <a:prstGeom prst="rect">
            <a:avLst/>
          </a:prstGeom>
        </p:spPr>
        <p:txBody>
          <a:bodyPr wrap="square">
            <a:spAutoFit/>
          </a:bodyPr>
          <a:lstStyle/>
          <a:p>
            <a:pPr algn="ctr">
              <a:lnSpc>
                <a:spcPct val="150000"/>
              </a:lnSpc>
            </a:pPr>
            <a:r>
              <a:rPr lang="zh-CN" altLang="en-US" sz="2000" b="1" dirty="0" smtClean="0">
                <a:latin typeface="思源黑体 CN Bold" panose="020B0800000000000000" pitchFamily="34" charset="-122"/>
                <a:ea typeface="思源黑体 CN Bold" panose="020B0800000000000000" pitchFamily="34" charset="-122"/>
                <a:sym typeface="Arial" panose="020B0604020202020204" pitchFamily="34" charset="0"/>
              </a:rPr>
              <a:t>参考资料</a:t>
            </a:r>
          </a:p>
          <a:p>
            <a:r>
              <a:rPr lang="en-US" altLang="zh-CN" sz="1400" dirty="0">
                <a:latin typeface="Times New Roman" pitchFamily="18" charset="0"/>
                <a:ea typeface="思源黑体 CN Light"/>
                <a:cs typeface="Times New Roman" pitchFamily="18" charset="0"/>
                <a:sym typeface="微软雅黑" panose="020B0503020204020204" charset="-122"/>
              </a:rPr>
              <a:t>[1]</a:t>
            </a:r>
            <a:r>
              <a:rPr lang="zh-CN" altLang="en-US" sz="1400" dirty="0">
                <a:latin typeface="Times New Roman" pitchFamily="18" charset="0"/>
                <a:ea typeface="思源黑体 CN Light"/>
                <a:cs typeface="Times New Roman" pitchFamily="18" charset="0"/>
                <a:sym typeface="微软雅黑" panose="020B0503020204020204" charset="-122"/>
              </a:rPr>
              <a:t>于淼</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宁春玉</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石乐民</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吕冰垚</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一种适用于多模态医学图像融合的自适应脉冲耦合神经网络改进算法</a:t>
            </a:r>
            <a:r>
              <a:rPr lang="en-US" altLang="zh-CN" sz="1400" dirty="0">
                <a:latin typeface="Times New Roman" pitchFamily="18" charset="0"/>
                <a:ea typeface="思源黑体 CN Light"/>
                <a:cs typeface="Times New Roman" pitchFamily="18" charset="0"/>
                <a:sym typeface="微软雅黑" panose="020B0503020204020204" charset="-122"/>
              </a:rPr>
              <a:t>[</a:t>
            </a:r>
            <a:r>
              <a:rPr lang="id-ID" altLang="zh-CN" sz="1400" dirty="0">
                <a:latin typeface="Times New Roman" pitchFamily="18" charset="0"/>
                <a:ea typeface="思源黑体 CN Light"/>
                <a:cs typeface="Times New Roman" pitchFamily="18" charset="0"/>
                <a:sym typeface="微软雅黑" panose="020B0503020204020204" charset="-122"/>
              </a:rPr>
              <a:t>J].</a:t>
            </a:r>
            <a:r>
              <a:rPr lang="zh-CN" altLang="en-US" sz="1400" dirty="0">
                <a:latin typeface="Times New Roman" pitchFamily="18" charset="0"/>
                <a:ea typeface="思源黑体 CN Light"/>
                <a:cs typeface="Times New Roman" pitchFamily="18" charset="0"/>
                <a:sym typeface="微软雅黑" panose="020B0503020204020204" charset="-122"/>
              </a:rPr>
              <a:t>科学技术与工程</a:t>
            </a:r>
            <a:r>
              <a:rPr lang="en-US" altLang="zh-CN" sz="1400" dirty="0">
                <a:latin typeface="Times New Roman" pitchFamily="18" charset="0"/>
                <a:ea typeface="思源黑体 CN Light"/>
                <a:cs typeface="Times New Roman" pitchFamily="18" charset="0"/>
                <a:sym typeface="微软雅黑" panose="020B0503020204020204" charset="-122"/>
              </a:rPr>
              <a:t>,2020,20(22):9116-9121.</a:t>
            </a:r>
          </a:p>
          <a:p>
            <a:r>
              <a:rPr lang="en-US" altLang="zh-CN" sz="1400" dirty="0">
                <a:latin typeface="Times New Roman" pitchFamily="18" charset="0"/>
                <a:ea typeface="思源黑体 CN Light"/>
                <a:cs typeface="Times New Roman" pitchFamily="18" charset="0"/>
                <a:sym typeface="微软雅黑" panose="020B0503020204020204" charset="-122"/>
              </a:rPr>
              <a:t>[2]</a:t>
            </a:r>
            <a:r>
              <a:rPr lang="zh-CN" altLang="en-US" sz="1400" dirty="0">
                <a:latin typeface="Times New Roman" pitchFamily="18" charset="0"/>
                <a:ea typeface="思源黑体 CN Light"/>
                <a:cs typeface="Times New Roman" pitchFamily="18" charset="0"/>
                <a:sym typeface="微软雅黑" panose="020B0503020204020204" charset="-122"/>
              </a:rPr>
              <a:t>李文霞</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张玉</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刘德桦</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张坤</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马英婕</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杨秀云</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基于</a:t>
            </a:r>
            <a:r>
              <a:rPr lang="id-ID" altLang="zh-CN" sz="1400" dirty="0">
                <a:latin typeface="Times New Roman" pitchFamily="18" charset="0"/>
                <a:ea typeface="思源黑体 CN Light"/>
                <a:cs typeface="Times New Roman" pitchFamily="18" charset="0"/>
                <a:sym typeface="微软雅黑" panose="020B0503020204020204" charset="-122"/>
              </a:rPr>
              <a:t>Python</a:t>
            </a:r>
            <a:r>
              <a:rPr lang="zh-CN" altLang="en-US" sz="1400" dirty="0">
                <a:latin typeface="Times New Roman" pitchFamily="18" charset="0"/>
                <a:ea typeface="思源黑体 CN Light"/>
                <a:cs typeface="Times New Roman" pitchFamily="18" charset="0"/>
                <a:sym typeface="微软雅黑" panose="020B0503020204020204" charset="-122"/>
              </a:rPr>
              <a:t>与</a:t>
            </a:r>
            <a:r>
              <a:rPr lang="id-ID" altLang="zh-CN" sz="1400" dirty="0">
                <a:latin typeface="Times New Roman" pitchFamily="18" charset="0"/>
                <a:ea typeface="思源黑体 CN Light"/>
                <a:cs typeface="Times New Roman" pitchFamily="18" charset="0"/>
                <a:sym typeface="微软雅黑" panose="020B0503020204020204" charset="-122"/>
              </a:rPr>
              <a:t>OpenCV</a:t>
            </a:r>
            <a:r>
              <a:rPr lang="zh-CN" altLang="en-US" sz="1400" dirty="0">
                <a:latin typeface="Times New Roman" pitchFamily="18" charset="0"/>
                <a:ea typeface="思源黑体 CN Light"/>
                <a:cs typeface="Times New Roman" pitchFamily="18" charset="0"/>
                <a:sym typeface="微软雅黑" panose="020B0503020204020204" charset="-122"/>
              </a:rPr>
              <a:t>医学图像配准软件的实现</a:t>
            </a:r>
            <a:r>
              <a:rPr lang="en-US" altLang="zh-CN" sz="1400" dirty="0">
                <a:latin typeface="Times New Roman" pitchFamily="18" charset="0"/>
                <a:ea typeface="思源黑体 CN Light"/>
                <a:cs typeface="Times New Roman" pitchFamily="18" charset="0"/>
                <a:sym typeface="微软雅黑" panose="020B0503020204020204" charset="-122"/>
              </a:rPr>
              <a:t>[</a:t>
            </a:r>
            <a:r>
              <a:rPr lang="id-ID" altLang="zh-CN" sz="1400" dirty="0">
                <a:latin typeface="Times New Roman" pitchFamily="18" charset="0"/>
                <a:ea typeface="思源黑体 CN Light"/>
                <a:cs typeface="Times New Roman" pitchFamily="18" charset="0"/>
                <a:sym typeface="微软雅黑" panose="020B0503020204020204" charset="-122"/>
              </a:rPr>
              <a:t>J].</a:t>
            </a:r>
            <a:r>
              <a:rPr lang="zh-CN" altLang="en-US" sz="1400" dirty="0">
                <a:latin typeface="Times New Roman" pitchFamily="18" charset="0"/>
                <a:ea typeface="思源黑体 CN Light"/>
                <a:cs typeface="Times New Roman" pitchFamily="18" charset="0"/>
                <a:sym typeface="微软雅黑" panose="020B0503020204020204" charset="-122"/>
              </a:rPr>
              <a:t>网络安全技术与应用</a:t>
            </a:r>
            <a:r>
              <a:rPr lang="en-US" altLang="zh-CN" sz="1400" dirty="0">
                <a:latin typeface="Times New Roman" pitchFamily="18" charset="0"/>
                <a:ea typeface="思源黑体 CN Light"/>
                <a:cs typeface="Times New Roman" pitchFamily="18" charset="0"/>
                <a:sym typeface="微软雅黑" panose="020B0503020204020204" charset="-122"/>
              </a:rPr>
              <a:t>,2020(10):146-147.</a:t>
            </a:r>
          </a:p>
          <a:p>
            <a:r>
              <a:rPr lang="en-US" altLang="zh-CN" sz="1400" dirty="0">
                <a:latin typeface="Times New Roman" pitchFamily="18" charset="0"/>
                <a:ea typeface="思源黑体 CN Light"/>
                <a:cs typeface="Times New Roman" pitchFamily="18" charset="0"/>
                <a:sym typeface="微软雅黑" panose="020B0503020204020204" charset="-122"/>
              </a:rPr>
              <a:t>[3]. </a:t>
            </a:r>
            <a:r>
              <a:rPr lang="id-ID" altLang="zh-CN" sz="1400" dirty="0">
                <a:latin typeface="Times New Roman" pitchFamily="18" charset="0"/>
                <a:ea typeface="思源黑体 CN Light"/>
                <a:cs typeface="Times New Roman" pitchFamily="18" charset="0"/>
                <a:sym typeface="微软雅黑" panose="020B0503020204020204" charset="-122"/>
              </a:rPr>
              <a:t>CSID: A Novel Multimodal Image Fusion Algorithm for Enhanced Clinical Diagnosis.[J]. Diagnostics (Basel, Switzerland),2020,10(11).</a:t>
            </a:r>
          </a:p>
          <a:p>
            <a:r>
              <a:rPr lang="id-ID" altLang="zh-CN" sz="1400" dirty="0">
                <a:latin typeface="Times New Roman" pitchFamily="18" charset="0"/>
                <a:ea typeface="思源黑体 CN Light"/>
                <a:cs typeface="Times New Roman" pitchFamily="18" charset="0"/>
                <a:sym typeface="微软雅黑" panose="020B0503020204020204" charset="-122"/>
              </a:rPr>
              <a:t>[4]</a:t>
            </a:r>
            <a:r>
              <a:rPr lang="zh-CN" altLang="en-US" sz="1400" dirty="0">
                <a:latin typeface="Times New Roman" pitchFamily="18" charset="0"/>
                <a:ea typeface="思源黑体 CN Light"/>
                <a:cs typeface="Times New Roman" pitchFamily="18" charset="0"/>
                <a:sym typeface="微软雅黑" panose="020B0503020204020204" charset="-122"/>
              </a:rPr>
              <a:t>郭淑娟</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高媛</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秦品乐</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王丽芳</a:t>
            </a:r>
            <a:r>
              <a:rPr lang="en-US" altLang="zh-CN" sz="1400" dirty="0">
                <a:latin typeface="Times New Roman" pitchFamily="18" charset="0"/>
                <a:ea typeface="思源黑体 CN Light"/>
                <a:cs typeface="Times New Roman" pitchFamily="18" charset="0"/>
                <a:sym typeface="微软雅黑" panose="020B0503020204020204" charset="-122"/>
              </a:rPr>
              <a:t>.</a:t>
            </a:r>
            <a:r>
              <a:rPr lang="zh-CN" altLang="en-US" sz="1400" dirty="0">
                <a:latin typeface="Times New Roman" pitchFamily="18" charset="0"/>
                <a:ea typeface="思源黑体 CN Light"/>
                <a:cs typeface="Times New Roman" pitchFamily="18" charset="0"/>
                <a:sym typeface="微软雅黑" panose="020B0503020204020204" charset="-122"/>
              </a:rPr>
              <a:t>基于多尺度边缘保持分解与</a:t>
            </a:r>
            <a:r>
              <a:rPr lang="id-ID" altLang="zh-CN" sz="1400" dirty="0">
                <a:latin typeface="Times New Roman" pitchFamily="18" charset="0"/>
                <a:ea typeface="思源黑体 CN Light"/>
                <a:cs typeface="Times New Roman" pitchFamily="18" charset="0"/>
                <a:sym typeface="微软雅黑" panose="020B0503020204020204" charset="-122"/>
              </a:rPr>
              <a:t>PCNN</a:t>
            </a:r>
            <a:r>
              <a:rPr lang="zh-CN" altLang="en-US" sz="1400" dirty="0">
                <a:latin typeface="Times New Roman" pitchFamily="18" charset="0"/>
                <a:ea typeface="思源黑体 CN Light"/>
                <a:cs typeface="Times New Roman" pitchFamily="18" charset="0"/>
                <a:sym typeface="微软雅黑" panose="020B0503020204020204" charset="-122"/>
              </a:rPr>
              <a:t>的医学图像融合</a:t>
            </a:r>
            <a:r>
              <a:rPr lang="en-US" altLang="zh-CN" sz="1400" dirty="0">
                <a:latin typeface="Times New Roman" pitchFamily="18" charset="0"/>
                <a:ea typeface="思源黑体 CN Light"/>
                <a:cs typeface="Times New Roman" pitchFamily="18" charset="0"/>
                <a:sym typeface="微软雅黑" panose="020B0503020204020204" charset="-122"/>
              </a:rPr>
              <a:t>[</a:t>
            </a:r>
            <a:r>
              <a:rPr lang="id-ID" altLang="zh-CN" sz="1400" dirty="0">
                <a:latin typeface="Times New Roman" pitchFamily="18" charset="0"/>
                <a:ea typeface="思源黑体 CN Light"/>
                <a:cs typeface="Times New Roman" pitchFamily="18" charset="0"/>
                <a:sym typeface="微软雅黑" panose="020B0503020204020204" charset="-122"/>
              </a:rPr>
              <a:t>J/OL].</a:t>
            </a:r>
            <a:r>
              <a:rPr lang="zh-CN" altLang="en-US" sz="1400" dirty="0">
                <a:latin typeface="Times New Roman" pitchFamily="18" charset="0"/>
                <a:ea typeface="思源黑体 CN Light"/>
                <a:cs typeface="Times New Roman" pitchFamily="18" charset="0"/>
                <a:sym typeface="微软雅黑" panose="020B0503020204020204" charset="-122"/>
              </a:rPr>
              <a:t>计算机工程</a:t>
            </a:r>
            <a:r>
              <a:rPr lang="en-US" altLang="zh-CN" sz="1400" dirty="0">
                <a:latin typeface="Times New Roman" pitchFamily="18" charset="0"/>
                <a:ea typeface="思源黑体 CN Light"/>
                <a:cs typeface="Times New Roman" pitchFamily="18" charset="0"/>
                <a:sym typeface="微软雅黑" panose="020B0503020204020204" charset="-122"/>
              </a:rPr>
              <a:t>:1-8[2020-11-29].</a:t>
            </a:r>
            <a:r>
              <a:rPr lang="id-ID" altLang="zh-CN" sz="1400" dirty="0">
                <a:latin typeface="Times New Roman" pitchFamily="18" charset="0"/>
                <a:ea typeface="思源黑体 CN Light"/>
                <a:cs typeface="Times New Roman" pitchFamily="18" charset="0"/>
                <a:sym typeface="微软雅黑" panose="020B0503020204020204" charset="-122"/>
              </a:rPr>
              <a:t>https://doi.org/10.19678/j.issn.1000-3428.0059195.</a:t>
            </a:r>
          </a:p>
          <a:p>
            <a:r>
              <a:rPr lang="id-ID" altLang="zh-CN" sz="1400" dirty="0">
                <a:latin typeface="Times New Roman" pitchFamily="18" charset="0"/>
                <a:ea typeface="思源黑体 CN Light"/>
                <a:cs typeface="Times New Roman" pitchFamily="18" charset="0"/>
                <a:sym typeface="微软雅黑" panose="020B0503020204020204" charset="-122"/>
              </a:rPr>
              <a:t>[5]Renuka Dhawan,Naresh Kumar Garg. A Multimodal Medical Image Fusion Using a Hybrid Technique Based On Wavelets[J]. Research Cell: An International Journal of Engineering Sciences,2014,12(0).</a:t>
            </a:r>
          </a:p>
          <a:p>
            <a:r>
              <a:rPr lang="id-ID" altLang="zh-CN" sz="1400" dirty="0">
                <a:latin typeface="Times New Roman" pitchFamily="18" charset="0"/>
                <a:ea typeface="思源黑体 CN Light"/>
                <a:cs typeface="Times New Roman" pitchFamily="18" charset="0"/>
                <a:sym typeface="微软雅黑" panose="020B0503020204020204" charset="-122"/>
              </a:rPr>
              <a:t>[6]</a:t>
            </a:r>
            <a:r>
              <a:rPr lang="zh-CN" altLang="en-US" sz="1400" dirty="0">
                <a:latin typeface="Times New Roman" pitchFamily="18" charset="0"/>
                <a:ea typeface="思源黑体 CN Light"/>
                <a:cs typeface="Times New Roman" pitchFamily="18" charset="0"/>
                <a:sym typeface="微软雅黑" panose="020B0503020204020204" charset="-122"/>
              </a:rPr>
              <a:t>贾树开</a:t>
            </a:r>
            <a:r>
              <a:rPr lang="en-US" altLang="zh-CN" sz="1400" dirty="0">
                <a:latin typeface="Times New Roman" pitchFamily="18" charset="0"/>
                <a:ea typeface="思源黑体 CN Light"/>
                <a:cs typeface="Times New Roman" pitchFamily="18" charset="0"/>
                <a:sym typeface="微软雅黑" panose="020B0503020204020204" charset="-122"/>
              </a:rPr>
              <a:t>. </a:t>
            </a:r>
            <a:r>
              <a:rPr lang="zh-CN" altLang="en-US" sz="1400" dirty="0">
                <a:latin typeface="Times New Roman" pitchFamily="18" charset="0"/>
                <a:ea typeface="思源黑体 CN Light"/>
                <a:cs typeface="Times New Roman" pitchFamily="18" charset="0"/>
                <a:sym typeface="微软雅黑" panose="020B0503020204020204" charset="-122"/>
              </a:rPr>
              <a:t>深度学习在图像分割中的应用</a:t>
            </a:r>
            <a:r>
              <a:rPr lang="en-US" altLang="zh-CN" sz="1400" dirty="0">
                <a:latin typeface="Times New Roman" pitchFamily="18" charset="0"/>
                <a:ea typeface="思源黑体 CN Light"/>
                <a:cs typeface="Times New Roman" pitchFamily="18" charset="0"/>
                <a:sym typeface="微软雅黑" panose="020B0503020204020204" charset="-122"/>
              </a:rPr>
              <a:t>[</a:t>
            </a:r>
            <a:r>
              <a:rPr lang="id-ID" altLang="zh-CN" sz="1400" dirty="0">
                <a:latin typeface="Times New Roman" pitchFamily="18" charset="0"/>
                <a:ea typeface="思源黑体 CN Light"/>
                <a:cs typeface="Times New Roman" pitchFamily="18" charset="0"/>
                <a:sym typeface="微软雅黑" panose="020B0503020204020204" charset="-122"/>
              </a:rPr>
              <a:t>D].</a:t>
            </a:r>
            <a:r>
              <a:rPr lang="zh-CN" altLang="en-US" sz="1400" dirty="0">
                <a:latin typeface="Times New Roman" pitchFamily="18" charset="0"/>
                <a:ea typeface="思源黑体 CN Light"/>
                <a:cs typeface="Times New Roman" pitchFamily="18" charset="0"/>
                <a:sym typeface="微软雅黑" panose="020B0503020204020204" charset="-122"/>
              </a:rPr>
              <a:t>电子科技大学</a:t>
            </a:r>
            <a:r>
              <a:rPr lang="en-US" altLang="zh-CN" sz="1400" dirty="0">
                <a:latin typeface="Times New Roman" pitchFamily="18" charset="0"/>
                <a:ea typeface="思源黑体 CN Light"/>
                <a:cs typeface="Times New Roman" pitchFamily="18" charset="0"/>
                <a:sym typeface="微软雅黑" panose="020B0503020204020204" charset="-122"/>
              </a:rPr>
              <a:t>,2020</a:t>
            </a:r>
            <a:r>
              <a:rPr lang="en-US" altLang="zh-CN" sz="1400" dirty="0" smtClean="0">
                <a:latin typeface="Times New Roman" pitchFamily="18" charset="0"/>
                <a:ea typeface="思源黑体 CN Light"/>
                <a:cs typeface="Times New Roman" pitchFamily="18" charset="0"/>
                <a:sym typeface="微软雅黑" panose="020B0503020204020204" charset="-122"/>
              </a:rPr>
              <a:t>.</a:t>
            </a:r>
          </a:p>
          <a:p>
            <a:r>
              <a:rPr lang="en-US" altLang="zh-CN" sz="1400" dirty="0">
                <a:latin typeface="Times New Roman" pitchFamily="18" charset="0"/>
                <a:ea typeface="思源黑体 CN Light"/>
                <a:cs typeface="Times New Roman" pitchFamily="18" charset="0"/>
              </a:rPr>
              <a:t>[7]</a:t>
            </a:r>
            <a:r>
              <a:rPr lang="zh-CN" altLang="zh-CN" sz="1400" dirty="0">
                <a:latin typeface="Times New Roman" pitchFamily="18" charset="0"/>
                <a:ea typeface="思源黑体 CN Light"/>
                <a:cs typeface="Times New Roman" pitchFamily="18" charset="0"/>
              </a:rPr>
              <a:t>田娅</a:t>
            </a:r>
            <a:r>
              <a:rPr lang="en-US" altLang="zh-CN" sz="1400" dirty="0">
                <a:latin typeface="Times New Roman" pitchFamily="18" charset="0"/>
                <a:ea typeface="思源黑体 CN Light"/>
                <a:cs typeface="Times New Roman" pitchFamily="18" charset="0"/>
              </a:rPr>
              <a:t>,</a:t>
            </a:r>
            <a:r>
              <a:rPr lang="zh-CN" altLang="zh-CN" sz="1400" dirty="0">
                <a:latin typeface="Times New Roman" pitchFamily="18" charset="0"/>
                <a:ea typeface="思源黑体 CN Light"/>
                <a:cs typeface="Times New Roman" pitchFamily="18" charset="0"/>
              </a:rPr>
              <a:t>饶妮妮</a:t>
            </a:r>
            <a:r>
              <a:rPr lang="en-US" altLang="zh-CN" sz="1400" dirty="0">
                <a:latin typeface="Times New Roman" pitchFamily="18" charset="0"/>
                <a:ea typeface="思源黑体 CN Light"/>
                <a:cs typeface="Times New Roman" pitchFamily="18" charset="0"/>
              </a:rPr>
              <a:t>,</a:t>
            </a:r>
            <a:r>
              <a:rPr lang="zh-CN" altLang="zh-CN" sz="1400" dirty="0">
                <a:latin typeface="Times New Roman" pitchFamily="18" charset="0"/>
                <a:ea typeface="思源黑体 CN Light"/>
                <a:cs typeface="Times New Roman" pitchFamily="18" charset="0"/>
              </a:rPr>
              <a:t>蒲立新</a:t>
            </a:r>
            <a:r>
              <a:rPr lang="en-US" altLang="zh-CN" sz="1400" dirty="0">
                <a:latin typeface="Times New Roman" pitchFamily="18" charset="0"/>
                <a:ea typeface="思源黑体 CN Light"/>
                <a:cs typeface="Times New Roman" pitchFamily="18" charset="0"/>
              </a:rPr>
              <a:t>.</a:t>
            </a:r>
            <a:r>
              <a:rPr lang="zh-CN" altLang="zh-CN" sz="1400" dirty="0">
                <a:latin typeface="Times New Roman" pitchFamily="18" charset="0"/>
                <a:ea typeface="思源黑体 CN Light"/>
                <a:cs typeface="Times New Roman" pitchFamily="18" charset="0"/>
              </a:rPr>
              <a:t>国内医学图像处理技术的最新动态</a:t>
            </a:r>
            <a:r>
              <a:rPr lang="en-US" altLang="zh-CN" sz="1400" dirty="0">
                <a:latin typeface="Times New Roman" pitchFamily="18" charset="0"/>
                <a:ea typeface="思源黑体 CN Light"/>
                <a:cs typeface="Times New Roman" pitchFamily="18" charset="0"/>
              </a:rPr>
              <a:t>[J].</a:t>
            </a:r>
            <a:r>
              <a:rPr lang="zh-CN" altLang="zh-CN" sz="1400" dirty="0">
                <a:latin typeface="Times New Roman" pitchFamily="18" charset="0"/>
                <a:ea typeface="思源黑体 CN Light"/>
                <a:cs typeface="Times New Roman" pitchFamily="18" charset="0"/>
              </a:rPr>
              <a:t>电子科技大学学报</a:t>
            </a:r>
            <a:r>
              <a:rPr lang="en-US" altLang="zh-CN" sz="1400" dirty="0">
                <a:latin typeface="Times New Roman" pitchFamily="18" charset="0"/>
                <a:ea typeface="思源黑体 CN Light"/>
                <a:cs typeface="Times New Roman" pitchFamily="18" charset="0"/>
              </a:rPr>
              <a:t>,2002(05):485-489.</a:t>
            </a:r>
            <a:endParaRPr lang="zh-CN" altLang="zh-CN" sz="1400" dirty="0">
              <a:latin typeface="Times New Roman" pitchFamily="18" charset="0"/>
              <a:ea typeface="思源黑体 CN Light"/>
              <a:cs typeface="Times New Roman" pitchFamily="18" charset="0"/>
            </a:endParaRPr>
          </a:p>
          <a:p>
            <a:r>
              <a:rPr lang="en-US" altLang="zh-CN" sz="1400" dirty="0">
                <a:latin typeface="Times New Roman" pitchFamily="18" charset="0"/>
                <a:ea typeface="思源黑体 CN Light"/>
                <a:cs typeface="Times New Roman" pitchFamily="18" charset="0"/>
              </a:rPr>
              <a:t>[8]</a:t>
            </a:r>
            <a:r>
              <a:rPr lang="en-US" altLang="zh-CN" sz="1400" dirty="0" err="1">
                <a:latin typeface="Times New Roman" pitchFamily="18" charset="0"/>
                <a:ea typeface="思源黑体 CN Light"/>
                <a:cs typeface="Times New Roman" pitchFamily="18" charset="0"/>
              </a:rPr>
              <a:t>Sneha</a:t>
            </a:r>
            <a:r>
              <a:rPr lang="en-US" altLang="zh-CN" sz="1400" dirty="0">
                <a:latin typeface="Times New Roman" pitchFamily="18" charset="0"/>
                <a:ea typeface="思源黑体 CN Light"/>
                <a:cs typeface="Times New Roman" pitchFamily="18" charset="0"/>
              </a:rPr>
              <a:t> </a:t>
            </a:r>
            <a:r>
              <a:rPr lang="en-US" altLang="zh-CN" sz="1400" dirty="0" err="1">
                <a:latin typeface="Times New Roman" pitchFamily="18" charset="0"/>
                <a:ea typeface="思源黑体 CN Light"/>
                <a:cs typeface="Times New Roman" pitchFamily="18" charset="0"/>
              </a:rPr>
              <a:t>Singh,Deep</a:t>
            </a:r>
            <a:r>
              <a:rPr lang="en-US" altLang="zh-CN" sz="1400" dirty="0">
                <a:latin typeface="Times New Roman" pitchFamily="18" charset="0"/>
                <a:ea typeface="思源黑体 CN Light"/>
                <a:cs typeface="Times New Roman" pitchFamily="18" charset="0"/>
              </a:rPr>
              <a:t> </a:t>
            </a:r>
            <a:r>
              <a:rPr lang="en-US" altLang="zh-CN" sz="1400" dirty="0" err="1">
                <a:latin typeface="Times New Roman" pitchFamily="18" charset="0"/>
                <a:ea typeface="思源黑体 CN Light"/>
                <a:cs typeface="Times New Roman" pitchFamily="18" charset="0"/>
              </a:rPr>
              <a:t>Gupta,R.S</a:t>
            </a:r>
            <a:r>
              <a:rPr lang="en-US" altLang="zh-CN" sz="1400" dirty="0">
                <a:latin typeface="Times New Roman" pitchFamily="18" charset="0"/>
                <a:ea typeface="思源黑体 CN Light"/>
                <a:cs typeface="Times New Roman" pitchFamily="18" charset="0"/>
              </a:rPr>
              <a:t>. </a:t>
            </a:r>
            <a:r>
              <a:rPr lang="en-US" altLang="zh-CN" sz="1400" dirty="0" err="1">
                <a:latin typeface="Times New Roman" pitchFamily="18" charset="0"/>
                <a:ea typeface="思源黑体 CN Light"/>
                <a:cs typeface="Times New Roman" pitchFamily="18" charset="0"/>
              </a:rPr>
              <a:t>Anand,Vinod</a:t>
            </a:r>
            <a:r>
              <a:rPr lang="en-US" altLang="zh-CN" sz="1400" dirty="0">
                <a:latin typeface="Times New Roman" pitchFamily="18" charset="0"/>
                <a:ea typeface="思源黑体 CN Light"/>
                <a:cs typeface="Times New Roman" pitchFamily="18" charset="0"/>
              </a:rPr>
              <a:t> Kumar. </a:t>
            </a:r>
            <a:r>
              <a:rPr lang="en-US" altLang="zh-CN" sz="1400" dirty="0" err="1">
                <a:latin typeface="Times New Roman" pitchFamily="18" charset="0"/>
                <a:ea typeface="思源黑体 CN Light"/>
                <a:cs typeface="Times New Roman" pitchFamily="18" charset="0"/>
              </a:rPr>
              <a:t>Nonsubsampled</a:t>
            </a:r>
            <a:r>
              <a:rPr lang="en-US" altLang="zh-CN" sz="1400" dirty="0">
                <a:latin typeface="Times New Roman" pitchFamily="18" charset="0"/>
                <a:ea typeface="思源黑体 CN Light"/>
                <a:cs typeface="Times New Roman" pitchFamily="18" charset="0"/>
              </a:rPr>
              <a:t> </a:t>
            </a:r>
            <a:r>
              <a:rPr lang="en-US" altLang="zh-CN" sz="1400" dirty="0" err="1">
                <a:latin typeface="Times New Roman" pitchFamily="18" charset="0"/>
                <a:ea typeface="思源黑体 CN Light"/>
                <a:cs typeface="Times New Roman" pitchFamily="18" charset="0"/>
              </a:rPr>
              <a:t>shearlet</a:t>
            </a:r>
            <a:r>
              <a:rPr lang="en-US" altLang="zh-CN" sz="1400" dirty="0">
                <a:latin typeface="Times New Roman" pitchFamily="18" charset="0"/>
                <a:ea typeface="思源黑体 CN Light"/>
                <a:cs typeface="Times New Roman" pitchFamily="18" charset="0"/>
              </a:rPr>
              <a:t> based CT and MR medical image fusion using biologically inspired spiking neural network[J]. Biomedical Signal Processing and Control,2015,18.</a:t>
            </a:r>
            <a:endParaRPr lang="zh-CN" altLang="zh-CN" sz="1400" dirty="0">
              <a:latin typeface="Times New Roman" pitchFamily="18" charset="0"/>
              <a:ea typeface="思源黑体 CN Light"/>
              <a:cs typeface="Times New Roman" pitchFamily="18" charset="0"/>
            </a:endParaRPr>
          </a:p>
          <a:p>
            <a:r>
              <a:rPr lang="en-US" altLang="zh-CN" sz="1400" dirty="0">
                <a:latin typeface="Times New Roman" pitchFamily="18" charset="0"/>
                <a:ea typeface="思源黑体 CN Light"/>
                <a:cs typeface="Times New Roman" pitchFamily="18" charset="0"/>
              </a:rPr>
              <a:t>[9]</a:t>
            </a:r>
            <a:r>
              <a:rPr lang="zh-CN" altLang="zh-CN" sz="1400" dirty="0">
                <a:latin typeface="Times New Roman" pitchFamily="18" charset="0"/>
                <a:ea typeface="思源黑体 CN Light"/>
                <a:cs typeface="Times New Roman" pitchFamily="18" charset="0"/>
              </a:rPr>
              <a:t>陈俊江</a:t>
            </a:r>
            <a:r>
              <a:rPr lang="en-US" altLang="zh-CN" sz="1400" dirty="0">
                <a:latin typeface="Times New Roman" pitchFamily="18" charset="0"/>
                <a:ea typeface="思源黑体 CN Light"/>
                <a:cs typeface="Times New Roman" pitchFamily="18" charset="0"/>
              </a:rPr>
              <a:t>. </a:t>
            </a:r>
            <a:r>
              <a:rPr lang="zh-CN" altLang="zh-CN" sz="1400" dirty="0">
                <a:latin typeface="Times New Roman" pitchFamily="18" charset="0"/>
                <a:ea typeface="思源黑体 CN Light"/>
                <a:cs typeface="Times New Roman" pitchFamily="18" charset="0"/>
              </a:rPr>
              <a:t>基于深度学习的医学影像分割技术研究</a:t>
            </a:r>
            <a:r>
              <a:rPr lang="en-US" altLang="zh-CN" sz="1400" dirty="0">
                <a:latin typeface="Times New Roman" pitchFamily="18" charset="0"/>
                <a:ea typeface="思源黑体 CN Light"/>
                <a:cs typeface="Times New Roman" pitchFamily="18" charset="0"/>
              </a:rPr>
              <a:t>[D].</a:t>
            </a:r>
            <a:r>
              <a:rPr lang="zh-CN" altLang="zh-CN" sz="1400" dirty="0">
                <a:latin typeface="Times New Roman" pitchFamily="18" charset="0"/>
                <a:ea typeface="思源黑体 CN Light"/>
                <a:cs typeface="Times New Roman" pitchFamily="18" charset="0"/>
              </a:rPr>
              <a:t>电子科技大学</a:t>
            </a:r>
            <a:r>
              <a:rPr lang="en-US" altLang="zh-CN" sz="1400" dirty="0">
                <a:latin typeface="Times New Roman" pitchFamily="18" charset="0"/>
                <a:ea typeface="思源黑体 CN Light"/>
                <a:cs typeface="Times New Roman" pitchFamily="18" charset="0"/>
              </a:rPr>
              <a:t>,2020.</a:t>
            </a:r>
            <a:endParaRPr lang="zh-CN" altLang="zh-CN" sz="1400" dirty="0">
              <a:latin typeface="Times New Roman" pitchFamily="18" charset="0"/>
              <a:ea typeface="思源黑体 CN Light"/>
              <a:cs typeface="Times New Roman" pitchFamily="18" charset="0"/>
            </a:endParaRPr>
          </a:p>
          <a:p>
            <a:r>
              <a:rPr lang="en-US" altLang="zh-CN" sz="1400" dirty="0">
                <a:latin typeface="Times New Roman" pitchFamily="18" charset="0"/>
                <a:ea typeface="思源黑体 CN Light"/>
                <a:cs typeface="Times New Roman" pitchFamily="18" charset="0"/>
              </a:rPr>
              <a:t>[10]Jiao </a:t>
            </a:r>
            <a:r>
              <a:rPr lang="en-US" altLang="zh-CN" sz="1400" dirty="0" err="1">
                <a:latin typeface="Times New Roman" pitchFamily="18" charset="0"/>
                <a:ea typeface="思源黑体 CN Light"/>
                <a:cs typeface="Times New Roman" pitchFamily="18" charset="0"/>
              </a:rPr>
              <a:t>Du,Weisheng</a:t>
            </a:r>
            <a:r>
              <a:rPr lang="en-US" altLang="zh-CN" sz="1400" dirty="0">
                <a:latin typeface="Times New Roman" pitchFamily="18" charset="0"/>
                <a:ea typeface="思源黑体 CN Light"/>
                <a:cs typeface="Times New Roman" pitchFamily="18" charset="0"/>
              </a:rPr>
              <a:t> </a:t>
            </a:r>
            <a:r>
              <a:rPr lang="en-US" altLang="zh-CN" sz="1400" dirty="0" err="1">
                <a:latin typeface="Times New Roman" pitchFamily="18" charset="0"/>
                <a:ea typeface="思源黑体 CN Light"/>
                <a:cs typeface="Times New Roman" pitchFamily="18" charset="0"/>
              </a:rPr>
              <a:t>Li,Ke</a:t>
            </a:r>
            <a:r>
              <a:rPr lang="en-US" altLang="zh-CN" sz="1400" dirty="0">
                <a:latin typeface="Times New Roman" pitchFamily="18" charset="0"/>
                <a:ea typeface="思源黑体 CN Light"/>
                <a:cs typeface="Times New Roman" pitchFamily="18" charset="0"/>
              </a:rPr>
              <a:t> </a:t>
            </a:r>
            <a:r>
              <a:rPr lang="en-US" altLang="zh-CN" sz="1400" dirty="0" err="1">
                <a:latin typeface="Times New Roman" pitchFamily="18" charset="0"/>
                <a:ea typeface="思源黑体 CN Light"/>
                <a:cs typeface="Times New Roman" pitchFamily="18" charset="0"/>
              </a:rPr>
              <a:t>Lu,Bin</a:t>
            </a:r>
            <a:r>
              <a:rPr lang="en-US" altLang="zh-CN" sz="1400" dirty="0">
                <a:latin typeface="Times New Roman" pitchFamily="18" charset="0"/>
                <a:ea typeface="思源黑体 CN Light"/>
                <a:cs typeface="Times New Roman" pitchFamily="18" charset="0"/>
              </a:rPr>
              <a:t> Xiao. An overview of multi-modal medical image fusion[J]. Neurocomputing,2016,215.</a:t>
            </a:r>
            <a:endParaRPr lang="zh-CN" altLang="zh-CN" sz="1400" dirty="0">
              <a:latin typeface="Times New Roman" pitchFamily="18" charset="0"/>
              <a:ea typeface="思源黑体 CN Light"/>
              <a:cs typeface="Times New Roman" pitchFamily="18" charset="0"/>
            </a:endParaRPr>
          </a:p>
          <a:p>
            <a:endParaRPr lang="en-US" altLang="zh-CN" sz="1400" dirty="0">
              <a:latin typeface="Times New Roman" pitchFamily="18" charset="0"/>
              <a:ea typeface="思源黑体 CN Light"/>
              <a:cs typeface="Times New Roman" pitchFamily="18" charset="0"/>
              <a:sym typeface="微软雅黑" panose="020B0503020204020204" charset="-122"/>
            </a:endParaRPr>
          </a:p>
          <a:p>
            <a:pPr algn="r"/>
            <a:endParaRPr lang="id-ID" altLang="zh-CN" sz="1400" dirty="0">
              <a:latin typeface="微软雅黑" panose="020B0503020204020204" charset="-122"/>
              <a:ea typeface="思源黑体 CN Light"/>
              <a:sym typeface="微软雅黑" panose="020B0503020204020204"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644640" y="1821761"/>
            <a:ext cx="4229780" cy="3426121"/>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spTree>
    <p:extLst>
      <p:ext uri="{BB962C8B-B14F-4D97-AF65-F5344CB8AC3E}">
        <p14:creationId xmlns:p14="http://schemas.microsoft.com/office/powerpoint/2010/main" val="399780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52056" t="14430" r="4174" b="10282"/>
          <a:stretch>
            <a:fillRect/>
          </a:stretch>
        </p:blipFill>
        <p:spPr>
          <a:xfrm>
            <a:off x="7084121" y="883920"/>
            <a:ext cx="4787839" cy="4632960"/>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sp>
        <p:nvSpPr>
          <p:cNvPr id="6" name="TextBox 16"/>
          <p:cNvSpPr txBox="1"/>
          <p:nvPr/>
        </p:nvSpPr>
        <p:spPr>
          <a:xfrm>
            <a:off x="848275" y="3430914"/>
            <a:ext cx="748923" cy="667106"/>
          </a:xfrm>
          <a:prstGeom prst="rect">
            <a:avLst/>
          </a:prstGeom>
          <a:noFill/>
        </p:spPr>
        <p:txBody>
          <a:bodyPr wrap="none" rtlCol="0">
            <a:spAutoFit/>
          </a:bodyPr>
          <a:lstStyle/>
          <a:p>
            <a:r>
              <a:rPr lang="en-US" altLang="zh-CN" sz="3735">
                <a:gradFill>
                  <a:gsLst>
                    <a:gs pos="0">
                      <a:srgbClr val="4B61B2"/>
                    </a:gs>
                    <a:gs pos="100000">
                      <a:srgbClr val="00B0F0"/>
                    </a:gs>
                  </a:gsLst>
                  <a:lin ang="5400000" scaled="1"/>
                </a:gradFill>
                <a:latin typeface="思源黑体 CN Bold" panose="020B0800000000000000" pitchFamily="34" charset="-122"/>
                <a:ea typeface="微软雅黑 Light" panose="020B0502040204020203" pitchFamily="34" charset="-122"/>
              </a:rPr>
              <a:t>01</a:t>
            </a:r>
            <a:endParaRPr lang="zh-CN" altLang="en-US" sz="3735" dirty="0">
              <a:gradFill>
                <a:gsLst>
                  <a:gs pos="0">
                    <a:srgbClr val="4B61B2"/>
                  </a:gs>
                  <a:gs pos="100000">
                    <a:srgbClr val="00B0F0"/>
                  </a:gs>
                </a:gsLst>
                <a:lin ang="5400000" scaled="1"/>
              </a:gradFill>
              <a:latin typeface="思源黑体 CN Bold" panose="020B0800000000000000" pitchFamily="34" charset="-122"/>
              <a:ea typeface="微软雅黑 Light" panose="020B0502040204020203" pitchFamily="34" charset="-122"/>
            </a:endParaRPr>
          </a:p>
        </p:txBody>
      </p:sp>
      <p:sp>
        <p:nvSpPr>
          <p:cNvPr id="7" name="TextBox 11"/>
          <p:cNvSpPr txBox="1"/>
          <p:nvPr/>
        </p:nvSpPr>
        <p:spPr>
          <a:xfrm>
            <a:off x="848275" y="1784044"/>
            <a:ext cx="1455797" cy="923330"/>
          </a:xfrm>
          <a:prstGeom prst="rect">
            <a:avLst/>
          </a:prstGeom>
          <a:noFill/>
        </p:spPr>
        <p:txBody>
          <a:bodyPr wrap="square" lIns="0" rIns="0" rtlCol="0">
            <a:spAutoFit/>
          </a:bodyPr>
          <a:lstStyle/>
          <a:p>
            <a:pPr algn="dist"/>
            <a:r>
              <a:rPr lang="zh-CN" altLang="en-US" sz="5400" dirty="0">
                <a:ln w="6350">
                  <a:noFill/>
                </a:ln>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目录</a:t>
            </a:r>
          </a:p>
        </p:txBody>
      </p:sp>
      <p:sp>
        <p:nvSpPr>
          <p:cNvPr id="8" name="TextBox 12"/>
          <p:cNvSpPr txBox="1"/>
          <p:nvPr/>
        </p:nvSpPr>
        <p:spPr>
          <a:xfrm>
            <a:off x="2439388" y="2245709"/>
            <a:ext cx="1455797" cy="338554"/>
          </a:xfrm>
          <a:prstGeom prst="rect">
            <a:avLst/>
          </a:prstGeom>
          <a:noFill/>
        </p:spPr>
        <p:txBody>
          <a:bodyPr wrap="square" lIns="0" rIns="0" rtlCol="0">
            <a:spAutoFit/>
          </a:bodyPr>
          <a:lstStyle/>
          <a:p>
            <a:pPr algn="dist"/>
            <a:r>
              <a:rPr lang="en-US" altLang="zh-CN" sz="1600">
                <a:ln w="6350">
                  <a:noFill/>
                </a:ln>
                <a:gradFill>
                  <a:gsLst>
                    <a:gs pos="0">
                      <a:srgbClr val="4B61B2"/>
                    </a:gs>
                    <a:gs pos="100000">
                      <a:srgbClr val="00B0F0"/>
                    </a:gs>
                  </a:gsLst>
                  <a:lin ang="5400000" scaled="1"/>
                </a:gradFill>
                <a:latin typeface="微软雅黑 Light" panose="020B0502040204020203" pitchFamily="34" charset="-122"/>
                <a:ea typeface="微软雅黑 Light" panose="020B0502040204020203" pitchFamily="34" charset="-122"/>
              </a:rPr>
              <a:t>CONTENTS</a:t>
            </a:r>
            <a:endParaRPr lang="zh-CN" altLang="en-US" sz="1600" dirty="0">
              <a:ln w="6350">
                <a:noFill/>
              </a:ln>
              <a:gradFill>
                <a:gsLst>
                  <a:gs pos="0">
                    <a:srgbClr val="4B61B2"/>
                  </a:gs>
                  <a:gs pos="100000">
                    <a:srgbClr val="00B0F0"/>
                  </a:gs>
                </a:gsLst>
                <a:lin ang="5400000" scaled="1"/>
              </a:gradFill>
              <a:latin typeface="微软雅黑 Light" panose="020B0502040204020203" pitchFamily="34" charset="-122"/>
              <a:ea typeface="微软雅黑 Light" panose="020B0502040204020203" pitchFamily="34" charset="-122"/>
            </a:endParaRPr>
          </a:p>
        </p:txBody>
      </p:sp>
      <p:sp>
        <p:nvSpPr>
          <p:cNvPr id="9" name="TextBox 17"/>
          <p:cNvSpPr txBox="1"/>
          <p:nvPr/>
        </p:nvSpPr>
        <p:spPr>
          <a:xfrm>
            <a:off x="1961504" y="3533507"/>
            <a:ext cx="1605280" cy="521970"/>
          </a:xfrm>
          <a:prstGeom prst="rect">
            <a:avLst/>
          </a:prstGeom>
          <a:noFill/>
        </p:spPr>
        <p:txBody>
          <a:bodyPr wrap="none" rtlCol="0">
            <a:spAutoFit/>
          </a:bodyPr>
          <a:lstStyle/>
          <a:p>
            <a:r>
              <a:rPr lang="zh-CN" altLang="en-US" sz="2800"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项目概况</a:t>
            </a:r>
          </a:p>
        </p:txBody>
      </p:sp>
      <p:grpSp>
        <p:nvGrpSpPr>
          <p:cNvPr id="10" name="组合 9"/>
          <p:cNvGrpSpPr/>
          <p:nvPr/>
        </p:nvGrpSpPr>
        <p:grpSpPr>
          <a:xfrm>
            <a:off x="1249674" y="3504193"/>
            <a:ext cx="409532" cy="551068"/>
            <a:chOff x="4211960" y="594800"/>
            <a:chExt cx="374475" cy="662059"/>
          </a:xfrm>
        </p:grpSpPr>
        <p:sp useBgFill="1">
          <p:nvSpPr>
            <p:cNvPr id="11" name="直角三角形 10"/>
            <p:cNvSpPr/>
            <p:nvPr/>
          </p:nvSpPr>
          <p:spPr>
            <a:xfrm rot="16200000">
              <a:off x="4068168" y="738592"/>
              <a:ext cx="662059" cy="37447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a:gsLst>
                    <a:gs pos="0">
                      <a:srgbClr val="4B61B2"/>
                    </a:gs>
                    <a:gs pos="100000">
                      <a:srgbClr val="00B0F0"/>
                    </a:gs>
                  </a:gsLst>
                  <a:lin ang="5400000" scaled="1"/>
                </a:gradFill>
              </a:endParaRPr>
            </a:p>
          </p:txBody>
        </p:sp>
        <p:cxnSp>
          <p:nvCxnSpPr>
            <p:cNvPr id="12" name="直接连接符 11"/>
            <p:cNvCxnSpPr>
              <a:stCxn id="11" idx="4"/>
              <a:endCxn id="1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3" name="TextBox 21"/>
          <p:cNvSpPr txBox="1"/>
          <p:nvPr/>
        </p:nvSpPr>
        <p:spPr>
          <a:xfrm>
            <a:off x="848276" y="4172719"/>
            <a:ext cx="745717" cy="667106"/>
          </a:xfrm>
          <a:prstGeom prst="rect">
            <a:avLst/>
          </a:prstGeom>
          <a:noFill/>
        </p:spPr>
        <p:txBody>
          <a:bodyPr wrap="none" rtlCol="0">
            <a:spAutoFit/>
          </a:bodyPr>
          <a:lstStyle/>
          <a:p>
            <a:r>
              <a:rPr lang="en-US" altLang="zh-CN" sz="3735" dirty="0" smtClean="0">
                <a:gradFill>
                  <a:gsLst>
                    <a:gs pos="0">
                      <a:srgbClr val="4B61B2"/>
                    </a:gs>
                    <a:gs pos="100000">
                      <a:srgbClr val="00B0F0"/>
                    </a:gs>
                  </a:gsLst>
                  <a:lin ang="5400000" scaled="1"/>
                </a:gradFill>
                <a:latin typeface="思源黑体 CN Bold" panose="020B0800000000000000" pitchFamily="34" charset="-122"/>
                <a:ea typeface="微软雅黑 Light" panose="020B0502040204020203" pitchFamily="34" charset="-122"/>
              </a:rPr>
              <a:t>03</a:t>
            </a:r>
            <a:endParaRPr lang="zh-CN" altLang="en-US" sz="3735" dirty="0">
              <a:gradFill>
                <a:gsLst>
                  <a:gs pos="0">
                    <a:srgbClr val="4B61B2"/>
                  </a:gs>
                  <a:gs pos="100000">
                    <a:srgbClr val="00B0F0"/>
                  </a:gs>
                </a:gsLst>
                <a:lin ang="5400000" scaled="1"/>
              </a:gradFill>
              <a:latin typeface="思源黑体 CN Bold" panose="020B0800000000000000" pitchFamily="34" charset="-122"/>
              <a:ea typeface="微软雅黑 Light" panose="020B0502040204020203" pitchFamily="34" charset="-122"/>
            </a:endParaRPr>
          </a:p>
        </p:txBody>
      </p:sp>
      <p:sp>
        <p:nvSpPr>
          <p:cNvPr id="14" name="TextBox 22"/>
          <p:cNvSpPr txBox="1"/>
          <p:nvPr/>
        </p:nvSpPr>
        <p:spPr>
          <a:xfrm>
            <a:off x="1969893" y="4275312"/>
            <a:ext cx="1620957" cy="523220"/>
          </a:xfrm>
          <a:prstGeom prst="rect">
            <a:avLst/>
          </a:prstGeom>
          <a:noFill/>
        </p:spPr>
        <p:txBody>
          <a:bodyPr wrap="none" rtlCol="0">
            <a:spAutoFit/>
          </a:bodyPr>
          <a:lstStyle/>
          <a:p>
            <a:r>
              <a:rPr lang="zh-CN" altLang="en-US" sz="2800"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实施方案</a:t>
            </a:r>
            <a:endParaRPr lang="zh-CN" altLang="en-US" sz="2800"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grpSp>
        <p:nvGrpSpPr>
          <p:cNvPr id="15" name="组合 14"/>
          <p:cNvGrpSpPr/>
          <p:nvPr/>
        </p:nvGrpSpPr>
        <p:grpSpPr>
          <a:xfrm>
            <a:off x="1249674" y="4245998"/>
            <a:ext cx="409532" cy="551068"/>
            <a:chOff x="4211960" y="594800"/>
            <a:chExt cx="374475" cy="662059"/>
          </a:xfrm>
        </p:grpSpPr>
        <p:sp useBgFill="1">
          <p:nvSpPr>
            <p:cNvPr id="16" name="直角三角形 15"/>
            <p:cNvSpPr/>
            <p:nvPr/>
          </p:nvSpPr>
          <p:spPr>
            <a:xfrm rot="16200000">
              <a:off x="4068168" y="738592"/>
              <a:ext cx="662059" cy="37447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gradFill>
                  <a:gsLst>
                    <a:gs pos="0">
                      <a:srgbClr val="4B61B2"/>
                    </a:gs>
                    <a:gs pos="100000">
                      <a:srgbClr val="00B0F0"/>
                    </a:gs>
                  </a:gsLst>
                  <a:lin ang="5400000" scaled="1"/>
                </a:gradFill>
              </a:endParaRPr>
            </a:p>
          </p:txBody>
        </p:sp>
        <p:cxnSp>
          <p:nvCxnSpPr>
            <p:cNvPr id="17" name="直接连接符 16"/>
            <p:cNvCxnSpPr>
              <a:stCxn id="16" idx="4"/>
              <a:endCxn id="16"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1" name="矩形 20"/>
          <p:cNvSpPr/>
          <p:nvPr/>
        </p:nvSpPr>
        <p:spPr>
          <a:xfrm>
            <a:off x="9437110" y="219223"/>
            <a:ext cx="2618024" cy="307777"/>
          </a:xfrm>
          <a:prstGeom prst="rect">
            <a:avLst/>
          </a:prstGeom>
        </p:spPr>
        <p:txBody>
          <a:bodyPr wrap="none">
            <a:spAutoFit/>
          </a:bodyPr>
          <a:lstStyle/>
          <a:p>
            <a:pPr algn="dist"/>
            <a:r>
              <a:rPr lang="en-US" altLang="zh-CN" sz="1400" b="1" dirty="0">
                <a:gradFill>
                  <a:gsLst>
                    <a:gs pos="0">
                      <a:srgbClr val="4B61B2"/>
                    </a:gs>
                    <a:gs pos="100000">
                      <a:srgbClr val="00B0F0"/>
                    </a:gs>
                  </a:gsLst>
                  <a:lin ang="5400000" scaled="1"/>
                </a:gradFill>
                <a:latin typeface="Andalus" panose="02020603050405020304" pitchFamily="18" charset="-78"/>
                <a:ea typeface="思源黑体 CN Normal" panose="020B0400000000000000" pitchFamily="34" charset="-122"/>
                <a:cs typeface="Andalus" panose="02020603050405020304" pitchFamily="18" charset="-78"/>
              </a:rPr>
              <a:t>Medical image fusion technology</a:t>
            </a:r>
            <a:endParaRPr lang="zh-CN" altLang="en-US" sz="1400" b="1" dirty="0">
              <a:gradFill>
                <a:gsLst>
                  <a:gs pos="0">
                    <a:srgbClr val="4B61B2"/>
                  </a:gs>
                  <a:gs pos="100000">
                    <a:srgbClr val="00B0F0"/>
                  </a:gs>
                </a:gsLst>
                <a:lin ang="5400000" scaled="1"/>
              </a:gradFill>
              <a:latin typeface="Andalus" panose="02020603050405020304" pitchFamily="18" charset="-78"/>
              <a:ea typeface="思源黑体 CN Normal" panose="020B0400000000000000" pitchFamily="34" charset="-122"/>
              <a:cs typeface="Andalus" panose="02020603050405020304" pitchFamily="18" charset="-78"/>
            </a:endParaRPr>
          </a:p>
        </p:txBody>
      </p:sp>
      <p:sp>
        <p:nvSpPr>
          <p:cNvPr id="22" name="TextBox 16"/>
          <p:cNvSpPr txBox="1"/>
          <p:nvPr/>
        </p:nvSpPr>
        <p:spPr>
          <a:xfrm>
            <a:off x="4226798" y="3504193"/>
            <a:ext cx="745717" cy="667106"/>
          </a:xfrm>
          <a:prstGeom prst="rect">
            <a:avLst/>
          </a:prstGeom>
          <a:noFill/>
        </p:spPr>
        <p:txBody>
          <a:bodyPr wrap="none" rtlCol="0">
            <a:spAutoFit/>
          </a:bodyPr>
          <a:lstStyle/>
          <a:p>
            <a:r>
              <a:rPr lang="en-US" altLang="zh-CN" sz="3735" dirty="0" smtClean="0">
                <a:gradFill>
                  <a:gsLst>
                    <a:gs pos="0">
                      <a:srgbClr val="4B61B2"/>
                    </a:gs>
                    <a:gs pos="100000">
                      <a:srgbClr val="00B0F0"/>
                    </a:gs>
                  </a:gsLst>
                  <a:lin ang="5400000" scaled="1"/>
                </a:gradFill>
                <a:latin typeface="思源黑体 CN Bold" panose="020B0800000000000000" pitchFamily="34" charset="-122"/>
                <a:ea typeface="微软雅黑 Light" panose="020B0502040204020203" pitchFamily="34" charset="-122"/>
              </a:rPr>
              <a:t>02</a:t>
            </a:r>
            <a:endParaRPr lang="zh-CN" altLang="en-US" sz="3735" dirty="0">
              <a:gradFill>
                <a:gsLst>
                  <a:gs pos="0">
                    <a:srgbClr val="4B61B2"/>
                  </a:gs>
                  <a:gs pos="100000">
                    <a:srgbClr val="00B0F0"/>
                  </a:gs>
                </a:gsLst>
                <a:lin ang="5400000" scaled="1"/>
              </a:gradFill>
              <a:latin typeface="思源黑体 CN Bold" panose="020B0800000000000000" pitchFamily="34" charset="-122"/>
              <a:ea typeface="微软雅黑 Light" panose="020B0502040204020203" pitchFamily="34" charset="-122"/>
            </a:endParaRPr>
          </a:p>
        </p:txBody>
      </p:sp>
      <p:sp>
        <p:nvSpPr>
          <p:cNvPr id="23" name="TextBox 17"/>
          <p:cNvSpPr txBox="1"/>
          <p:nvPr/>
        </p:nvSpPr>
        <p:spPr>
          <a:xfrm>
            <a:off x="5340027" y="3606786"/>
            <a:ext cx="1620957" cy="523220"/>
          </a:xfrm>
          <a:prstGeom prst="rect">
            <a:avLst/>
          </a:prstGeom>
          <a:noFill/>
        </p:spPr>
        <p:txBody>
          <a:bodyPr wrap="none" rtlCol="0">
            <a:spAutoFit/>
          </a:bodyPr>
          <a:lstStyle/>
          <a:p>
            <a:r>
              <a:rPr lang="zh-CN" altLang="en-US" sz="2800"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项目规划</a:t>
            </a:r>
            <a:endParaRPr lang="zh-CN" altLang="en-US" sz="2800"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grpSp>
        <p:nvGrpSpPr>
          <p:cNvPr id="24" name="组合 23"/>
          <p:cNvGrpSpPr/>
          <p:nvPr/>
        </p:nvGrpSpPr>
        <p:grpSpPr>
          <a:xfrm>
            <a:off x="4628197" y="3577472"/>
            <a:ext cx="409532" cy="551068"/>
            <a:chOff x="4211960" y="594800"/>
            <a:chExt cx="374475" cy="662059"/>
          </a:xfrm>
        </p:grpSpPr>
        <p:sp useBgFill="1">
          <p:nvSpPr>
            <p:cNvPr id="25" name="直角三角形 24"/>
            <p:cNvSpPr/>
            <p:nvPr/>
          </p:nvSpPr>
          <p:spPr>
            <a:xfrm rot="16200000">
              <a:off x="4068168" y="738592"/>
              <a:ext cx="662059" cy="37447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a:gsLst>
                    <a:gs pos="0">
                      <a:srgbClr val="4B61B2"/>
                    </a:gs>
                    <a:gs pos="100000">
                      <a:srgbClr val="00B0F0"/>
                    </a:gs>
                  </a:gsLst>
                  <a:lin ang="5400000" scaled="1"/>
                </a:gradFill>
              </a:endParaRPr>
            </a:p>
          </p:txBody>
        </p:sp>
        <p:cxnSp>
          <p:nvCxnSpPr>
            <p:cNvPr id="26" name="直接连接符 25"/>
            <p:cNvCxnSpPr>
              <a:stCxn id="25" idx="4"/>
              <a:endCxn id="2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7" name="TextBox 21"/>
          <p:cNvSpPr txBox="1"/>
          <p:nvPr/>
        </p:nvSpPr>
        <p:spPr>
          <a:xfrm>
            <a:off x="4226799" y="4245998"/>
            <a:ext cx="748923" cy="667106"/>
          </a:xfrm>
          <a:prstGeom prst="rect">
            <a:avLst/>
          </a:prstGeom>
          <a:noFill/>
        </p:spPr>
        <p:txBody>
          <a:bodyPr wrap="none" rtlCol="0">
            <a:spAutoFit/>
          </a:bodyPr>
          <a:lstStyle/>
          <a:p>
            <a:r>
              <a:rPr lang="en-US" altLang="zh-CN" sz="3735" dirty="0">
                <a:gradFill>
                  <a:gsLst>
                    <a:gs pos="0">
                      <a:srgbClr val="4B61B2"/>
                    </a:gs>
                    <a:gs pos="100000">
                      <a:srgbClr val="00B0F0"/>
                    </a:gs>
                  </a:gsLst>
                  <a:lin ang="5400000" scaled="1"/>
                </a:gradFill>
                <a:latin typeface="思源黑体 CN Bold" panose="020B0800000000000000" pitchFamily="34" charset="-122"/>
                <a:ea typeface="微软雅黑 Light" panose="020B0502040204020203" pitchFamily="34" charset="-122"/>
              </a:rPr>
              <a:t>04</a:t>
            </a:r>
            <a:endParaRPr lang="zh-CN" altLang="en-US" sz="3735" dirty="0">
              <a:gradFill>
                <a:gsLst>
                  <a:gs pos="0">
                    <a:srgbClr val="4B61B2"/>
                  </a:gs>
                  <a:gs pos="100000">
                    <a:srgbClr val="00B0F0"/>
                  </a:gs>
                </a:gsLst>
                <a:lin ang="5400000" scaled="1"/>
              </a:gradFill>
              <a:latin typeface="思源黑体 CN Bold" panose="020B0800000000000000" pitchFamily="34" charset="-122"/>
              <a:ea typeface="微软雅黑 Light" panose="020B0502040204020203" pitchFamily="34" charset="-122"/>
            </a:endParaRPr>
          </a:p>
        </p:txBody>
      </p:sp>
      <p:sp>
        <p:nvSpPr>
          <p:cNvPr id="28" name="TextBox 22"/>
          <p:cNvSpPr txBox="1"/>
          <p:nvPr/>
        </p:nvSpPr>
        <p:spPr>
          <a:xfrm>
            <a:off x="5340027" y="4348591"/>
            <a:ext cx="1605280" cy="521970"/>
          </a:xfrm>
          <a:prstGeom prst="rect">
            <a:avLst/>
          </a:prstGeom>
          <a:noFill/>
        </p:spPr>
        <p:txBody>
          <a:bodyPr wrap="none" rtlCol="0">
            <a:spAutoFit/>
          </a:bodyPr>
          <a:lstStyle/>
          <a:p>
            <a:r>
              <a:rPr lang="zh-CN" altLang="en-US" sz="2800"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参考资料</a:t>
            </a:r>
          </a:p>
        </p:txBody>
      </p:sp>
      <p:grpSp>
        <p:nvGrpSpPr>
          <p:cNvPr id="29" name="组合 28"/>
          <p:cNvGrpSpPr/>
          <p:nvPr/>
        </p:nvGrpSpPr>
        <p:grpSpPr>
          <a:xfrm>
            <a:off x="4628197" y="4319277"/>
            <a:ext cx="409532" cy="551068"/>
            <a:chOff x="4211960" y="594800"/>
            <a:chExt cx="374475" cy="662059"/>
          </a:xfrm>
        </p:grpSpPr>
        <p:sp useBgFill="1">
          <p:nvSpPr>
            <p:cNvPr id="30" name="直角三角形 29"/>
            <p:cNvSpPr/>
            <p:nvPr/>
          </p:nvSpPr>
          <p:spPr>
            <a:xfrm rot="16200000">
              <a:off x="4068168" y="738592"/>
              <a:ext cx="662059" cy="37447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gradFill>
                  <a:gsLst>
                    <a:gs pos="0">
                      <a:srgbClr val="4B61B2"/>
                    </a:gs>
                    <a:gs pos="100000">
                      <a:srgbClr val="00B0F0"/>
                    </a:gs>
                  </a:gsLst>
                  <a:lin ang="5400000" scaled="1"/>
                </a:gradFill>
              </a:endParaRPr>
            </a:p>
          </p:txBody>
        </p:sp>
        <p:cxnSp>
          <p:nvCxnSpPr>
            <p:cNvPr id="31" name="直接连接符 30"/>
            <p:cNvCxnSpPr>
              <a:stCxn id="30" idx="4"/>
              <a:endCxn id="3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par>
                                <p:cTn id="50" presetID="22" presetClass="entr" presetSubtype="4"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down)">
                                      <p:cBhvr>
                                        <p:cTn id="52" dur="500"/>
                                        <p:tgtEl>
                                          <p:spTgt spid="29"/>
                                        </p:tgtEl>
                                      </p:cBhvr>
                                    </p:animEffect>
                                  </p:childTnLst>
                                </p:cTn>
                              </p:par>
                            </p:childTnLst>
                          </p:cTn>
                        </p:par>
                        <p:par>
                          <p:cTn id="53" fill="hold">
                            <p:stCondLst>
                              <p:cond delay="3000"/>
                            </p:stCondLst>
                            <p:childTnLst>
                              <p:par>
                                <p:cTn id="54" presetID="53" presetClass="entr" presetSubtype="16"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fltVal val="0"/>
                                          </p:val>
                                        </p:tav>
                                        <p:tav tm="100000">
                                          <p:val>
                                            <p:strVal val="#ppt_w"/>
                                          </p:val>
                                        </p:tav>
                                      </p:tavLst>
                                    </p:anim>
                                    <p:anim calcmode="lin" valueType="num">
                                      <p:cBhvr>
                                        <p:cTn id="63" dur="500" fill="hold"/>
                                        <p:tgtEl>
                                          <p:spTgt spid="28"/>
                                        </p:tgtEl>
                                        <p:attrNameLst>
                                          <p:attrName>ppt_h</p:attrName>
                                        </p:attrNameLst>
                                      </p:cBhvr>
                                      <p:tavLst>
                                        <p:tav tm="0">
                                          <p:val>
                                            <p:fltVal val="0"/>
                                          </p:val>
                                        </p:tav>
                                        <p:tav tm="100000">
                                          <p:val>
                                            <p:strVal val="#ppt_h"/>
                                          </p:val>
                                        </p:tav>
                                      </p:tavLst>
                                    </p:anim>
                                    <p:animEffect transition="in" filter="fade">
                                      <p:cBhvr>
                                        <p:cTn id="6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P spid="14" grpId="0"/>
      <p:bldP spid="22" grpId="0"/>
      <p:bldP spid="23"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2056" t="14430" r="4174" b="10282"/>
          <a:stretch>
            <a:fillRect/>
          </a:stretch>
        </p:blipFill>
        <p:spPr>
          <a:xfrm>
            <a:off x="725140" y="1613230"/>
            <a:ext cx="3477377" cy="3364889"/>
          </a:xfrm>
          <a:prstGeom prst="rect">
            <a:avLst/>
          </a:prstGeom>
        </p:spPr>
      </p:pic>
      <p:sp>
        <p:nvSpPr>
          <p:cNvPr id="5" name="PA-文本框 11"/>
          <p:cNvSpPr txBox="1">
            <a:spLocks noChangeArrowheads="1"/>
          </p:cNvSpPr>
          <p:nvPr>
            <p:custDataLst>
              <p:tags r:id="rId1"/>
            </p:custDataLst>
          </p:nvPr>
        </p:nvSpPr>
        <p:spPr bwMode="auto">
          <a:xfrm>
            <a:off x="6279606" y="2597843"/>
            <a:ext cx="4660181"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项目概况</a:t>
            </a:r>
          </a:p>
        </p:txBody>
      </p:sp>
      <p:sp>
        <p:nvSpPr>
          <p:cNvPr id="6" name="TextBox 12"/>
          <p:cNvSpPr txBox="1">
            <a:spLocks noChangeArrowheads="1"/>
          </p:cNvSpPr>
          <p:nvPr/>
        </p:nvSpPr>
        <p:spPr bwMode="auto">
          <a:xfrm>
            <a:off x="5057845" y="2326018"/>
            <a:ext cx="1221761" cy="220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1</a:t>
            </a:r>
            <a:endParaRPr lang="zh-CN" altLang="en-US" sz="13735"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7" name="TextBox 1"/>
          <p:cNvSpPr txBox="1">
            <a:spLocks noChangeArrowheads="1"/>
          </p:cNvSpPr>
          <p:nvPr/>
        </p:nvSpPr>
        <p:spPr bwMode="auto">
          <a:xfrm>
            <a:off x="6279604" y="3355259"/>
            <a:ext cx="4282135"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200" dirty="0">
                <a:gradFill>
                  <a:gsLst>
                    <a:gs pos="0">
                      <a:srgbClr val="4B61B2"/>
                    </a:gs>
                    <a:gs pos="100000">
                      <a:srgbClr val="00B0F0"/>
                    </a:gs>
                  </a:gsLst>
                  <a:lin ang="5400000" scaled="1"/>
                </a:gradFill>
                <a:latin typeface="思源黑体 CN Normal" panose="020B0400000000000000" pitchFamily="34" charset="-122"/>
                <a:ea typeface="思源黑体 CN Normal" panose="020B0400000000000000" pitchFamily="34" charset="-122"/>
              </a:rPr>
              <a:t>Medical image fusion technology based on multi scale dense neural network</a:t>
            </a:r>
            <a:endParaRPr lang="en-US" altLang="zh-CN" sz="1200" dirty="0">
              <a:gradFill>
                <a:gsLst>
                  <a:gs pos="0">
                    <a:srgbClr val="4B61B2"/>
                  </a:gs>
                  <a:gs pos="100000">
                    <a:srgbClr val="00B0F0"/>
                  </a:gs>
                </a:gsLst>
                <a:lin ang="5400000" scaled="1"/>
              </a:gradFill>
              <a:latin typeface="思源黑体 CN Normal" panose="020B0400000000000000" pitchFamily="34" charset="-122"/>
              <a:ea typeface="思源黑体 CN Normal" panose="020B0400000000000000" pitchFamily="34" charset="-122"/>
            </a:endParaRPr>
          </a:p>
        </p:txBody>
      </p:sp>
      <p:sp>
        <p:nvSpPr>
          <p:cNvPr id="8" name="TextBox 2"/>
          <p:cNvSpPr txBox="1">
            <a:spLocks noChangeArrowheads="1"/>
          </p:cNvSpPr>
          <p:nvPr/>
        </p:nvSpPr>
        <p:spPr bwMode="auto">
          <a:xfrm>
            <a:off x="4202517" y="3675394"/>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gradFill>
                  <a:gsLst>
                    <a:gs pos="0">
                      <a:srgbClr val="4B61B2"/>
                    </a:gs>
                    <a:gs pos="100000">
                      <a:srgbClr val="00B0F0"/>
                    </a:gs>
                  </a:gsLst>
                  <a:lin ang="5400000" scaled="1"/>
                </a:gradFill>
              </a:rPr>
              <a:t>Part</a:t>
            </a:r>
            <a:endParaRPr lang="zh-CN" altLang="en-US" sz="2800">
              <a:gradFill>
                <a:gsLst>
                  <a:gs pos="0">
                    <a:srgbClr val="4B61B2"/>
                  </a:gs>
                  <a:gs pos="100000">
                    <a:srgbClr val="00B0F0"/>
                  </a:gs>
                </a:gsLst>
                <a:lin ang="5400000" scaled="1"/>
              </a:gradFill>
            </a:endParaRPr>
          </a:p>
        </p:txBody>
      </p:sp>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anim calcmode="lin" valueType="num">
                                      <p:cBhvr>
                                        <p:cTn id="12" dur="500" fill="hold"/>
                                        <p:tgtEl>
                                          <p:spTgt spid="8"/>
                                        </p:tgtEl>
                                        <p:attrNameLst>
                                          <p:attrName>ppt_x</p:attrName>
                                        </p:attrNameLst>
                                      </p:cBhvr>
                                      <p:tavLst>
                                        <p:tav tm="0">
                                          <p:val>
                                            <p:strVal val="#ppt_x"/>
                                          </p:val>
                                        </p:tav>
                                        <p:tav tm="100000">
                                          <p:val>
                                            <p:strVal val="#ppt_x"/>
                                          </p:val>
                                        </p:tav>
                                      </p:tavLst>
                                    </p:anim>
                                    <p:anim calcmode="lin" valueType="num">
                                      <p:cBhvr>
                                        <p:cTn id="13" dur="5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90"/>
                                          </p:val>
                                        </p:tav>
                                        <p:tav tm="100000">
                                          <p:val>
                                            <p:fltVal val="0"/>
                                          </p:val>
                                        </p:tav>
                                      </p:tavLst>
                                    </p:anim>
                                    <p:animEffect transition="in" filter="fade">
                                      <p:cBhvr>
                                        <p:cTn id="20" dur="500"/>
                                        <p:tgtEl>
                                          <p:spTgt spid="6"/>
                                        </p:tgtEl>
                                      </p:cBhvr>
                                    </p:animEffect>
                                  </p:childTnLst>
                                </p:cTn>
                              </p:par>
                            </p:childTnLst>
                          </p:cTn>
                        </p:par>
                        <p:par>
                          <p:cTn id="21" fill="hold">
                            <p:stCondLst>
                              <p:cond delay="1500"/>
                            </p:stCondLst>
                            <p:childTnLst>
                              <p:par>
                                <p:cTn id="22" presetID="0" presetClass="entr" presetSubtype="0" fill="hold" grpId="0" nodeType="afterEffect">
                                  <p:stCondLst>
                                    <p:cond delay="0"/>
                                  </p:stCondLst>
                                  <p:iterate type="lt">
                                    <p:tmPct val="10000"/>
                                  </p:iterate>
                                  <p:childTnLst>
                                    <p:set>
                                      <p:cBhvr>
                                        <p:cTn id="23" dur="750" fill="hold">
                                          <p:stCondLst>
                                            <p:cond delay="0"/>
                                          </p:stCondLst>
                                        </p:cTn>
                                        <p:tgtEl>
                                          <p:spTgt spid="5"/>
                                        </p:tgtEl>
                                        <p:attrNameLst>
                                          <p:attrName>style.visibility</p:attrName>
                                        </p:attrNameLst>
                                      </p:cBhvr>
                                      <p:to>
                                        <p:strVal val="visible"/>
                                      </p:to>
                                    </p:set>
                                    <p:anim to="" calcmode="lin" valueType="num">
                                      <p:cBhvr>
                                        <p:cTn id="24" dur="750" fill="hold">
                                          <p:stCondLst>
                                            <p:cond delay="0"/>
                                          </p:stCondLst>
                                        </p:cTn>
                                        <p:tgtEl>
                                          <p:spTgt spid="5"/>
                                        </p:tgtEl>
                                        <p:attrNameLst>
                                          <p:attrName>ppt_h</p:attrName>
                                        </p:attrNameLst>
                                      </p:cBhvr>
                                      <p:tavLst>
                                        <p:tav tm="0" fmla="#ppt_h+5*#ppt_h*((1.5-1.5*$)^3-(1.5-1.5*$)^2)">
                                          <p:val>
                                            <p:fltVal val="0"/>
                                          </p:val>
                                        </p:tav>
                                        <p:tav tm="100000">
                                          <p:val>
                                            <p:fltVal val="1"/>
                                          </p:val>
                                        </p:tav>
                                      </p:tavLst>
                                    </p:anim>
                                    <p:anim to="" calcmode="lin" valueType="num">
                                      <p:cBhvr>
                                        <p:cTn id="25" dur="750" fill="hold">
                                          <p:stCondLst>
                                            <p:cond delay="0"/>
                                          </p:stCondLst>
                                        </p:cTn>
                                        <p:tgtEl>
                                          <p:spTgt spid="5"/>
                                        </p:tgtEl>
                                        <p:attrNameLst>
                                          <p:attrName>ppt_w</p:attrName>
                                        </p:attrNameLst>
                                      </p:cBhvr>
                                      <p:tavLst>
                                        <p:tav tm="0" fmla="#ppt_w+2*#ppt_w*((1.5-1.5*$)^3-(1.5-1.5*$)^2)">
                                          <p:val>
                                            <p:fltVal val="0"/>
                                          </p:val>
                                        </p:tav>
                                        <p:tav tm="100000">
                                          <p:val>
                                            <p:fltVal val="1"/>
                                          </p:val>
                                        </p:tav>
                                      </p:tavLst>
                                    </p:anim>
                                    <p:anim to="" calcmode="lin" valueType="num">
                                      <p:cBhvr>
                                        <p:cTn id="26" dur="750" fill="hold">
                                          <p:stCondLst>
                                            <p:cond delay="0"/>
                                          </p:stCondLst>
                                        </p:cTn>
                                        <p:tgtEl>
                                          <p:spTgt spid="5"/>
                                        </p:tgtEl>
                                        <p:attrNameLst>
                                          <p:attrName>ppt_y</p:attrName>
                                        </p:attrNameLst>
                                      </p:cBhvr>
                                      <p:tavLst>
                                        <p:tav tm="0" fmla="#ppt_y+1*((1.5-1.5*$)^3-(1.5-1.5*$)^2)">
                                          <p:val>
                                            <p:fltVal val="0"/>
                                          </p:val>
                                        </p:tav>
                                        <p:tav tm="100000">
                                          <p:val>
                                            <p:fltVal val="1"/>
                                          </p:val>
                                        </p:tav>
                                      </p:tavLst>
                                    </p:anim>
                                  </p:childTnLst>
                                </p:cTn>
                              </p:par>
                            </p:childTnLst>
                          </p:cTn>
                        </p:par>
                        <p:par>
                          <p:cTn id="27" fill="hold">
                            <p:stCondLst>
                              <p:cond delay="2474"/>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utoUpdateAnimBg="0"/>
      <p:bldP spid="7" grpId="0" autoUpdateAnimBg="0"/>
      <p:bldP spid="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37419" y="260995"/>
            <a:ext cx="2748839" cy="373183"/>
          </a:xfrm>
        </p:spPr>
        <p:txBody>
          <a:bodyPr>
            <a:noAutofit/>
          </a:bodyPr>
          <a:lstStyle/>
          <a:p>
            <a:r>
              <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项目概况</a:t>
            </a:r>
          </a:p>
        </p:txBody>
      </p:sp>
      <p:sp>
        <p:nvSpPr>
          <p:cNvPr id="5" name="箭头: 五边形 4"/>
          <p:cNvSpPr/>
          <p:nvPr/>
        </p:nvSpPr>
        <p:spPr>
          <a:xfrm>
            <a:off x="0" y="202003"/>
            <a:ext cx="737419" cy="373183"/>
          </a:xfrm>
          <a:prstGeom prst="homePlate">
            <a:avLst/>
          </a:pr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6256" y="988943"/>
            <a:ext cx="639287" cy="639287"/>
            <a:chOff x="2959100" y="1866900"/>
            <a:chExt cx="1536700" cy="1536700"/>
          </a:xfrm>
        </p:grpSpPr>
        <p:sp>
          <p:nvSpPr>
            <p:cNvPr id="14" name="椭圆 13"/>
            <p:cNvSpPr/>
            <p:nvPr/>
          </p:nvSpPr>
          <p:spPr>
            <a:xfrm>
              <a:off x="2959100" y="1866900"/>
              <a:ext cx="1536700" cy="1536700"/>
            </a:xfrm>
            <a:prstGeom prst="ellipse">
              <a:avLst/>
            </a:prstGeom>
            <a:gradFill>
              <a:gsLst>
                <a:gs pos="0">
                  <a:srgbClr val="49A7EF"/>
                </a:gs>
                <a:gs pos="100000">
                  <a:srgbClr val="4B61B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7" tIns="45703" rIns="91407" bIns="45703"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charset="-122"/>
                <a:ea typeface="思源黑体 CN Light"/>
                <a:sym typeface="微软雅黑" panose="020B0503020204020204" charset="-122"/>
              </a:endParaRPr>
            </a:p>
          </p:txBody>
        </p:sp>
        <p:sp>
          <p:nvSpPr>
            <p:cNvPr id="15" name="椭圆 2"/>
            <p:cNvSpPr/>
            <p:nvPr/>
          </p:nvSpPr>
          <p:spPr>
            <a:xfrm>
              <a:off x="3361590" y="2294246"/>
              <a:ext cx="731720" cy="682008"/>
            </a:xfrm>
            <a:custGeom>
              <a:avLst/>
              <a:gdLst>
                <a:gd name="T0" fmla="*/ 2356 w 6533"/>
                <a:gd name="T1" fmla="*/ 1983 h 6099"/>
                <a:gd name="T2" fmla="*/ 1269 w 6533"/>
                <a:gd name="T3" fmla="*/ 3356 h 6099"/>
                <a:gd name="T4" fmla="*/ 905 w 6533"/>
                <a:gd name="T5" fmla="*/ 3279 h 6099"/>
                <a:gd name="T6" fmla="*/ 0 w 6533"/>
                <a:gd name="T7" fmla="*/ 4184 h 6099"/>
                <a:gd name="T8" fmla="*/ 905 w 6533"/>
                <a:gd name="T9" fmla="*/ 5090 h 6099"/>
                <a:gd name="T10" fmla="*/ 1811 w 6533"/>
                <a:gd name="T11" fmla="*/ 4184 h 6099"/>
                <a:gd name="T12" fmla="*/ 1628 w 6533"/>
                <a:gd name="T13" fmla="*/ 3639 h 6099"/>
                <a:gd name="T14" fmla="*/ 2715 w 6533"/>
                <a:gd name="T15" fmla="*/ 2266 h 6099"/>
                <a:gd name="T16" fmla="*/ 3037 w 6533"/>
                <a:gd name="T17" fmla="*/ 2378 h 6099"/>
                <a:gd name="T18" fmla="*/ 3037 w 6533"/>
                <a:gd name="T19" fmla="*/ 4318 h 6099"/>
                <a:gd name="T20" fmla="*/ 2360 w 6533"/>
                <a:gd name="T21" fmla="*/ 5194 h 6099"/>
                <a:gd name="T22" fmla="*/ 3265 w 6533"/>
                <a:gd name="T23" fmla="*/ 6099 h 6099"/>
                <a:gd name="T24" fmla="*/ 4171 w 6533"/>
                <a:gd name="T25" fmla="*/ 5194 h 6099"/>
                <a:gd name="T26" fmla="*/ 3493 w 6533"/>
                <a:gd name="T27" fmla="*/ 4318 h 6099"/>
                <a:gd name="T28" fmla="*/ 3493 w 6533"/>
                <a:gd name="T29" fmla="*/ 2379 h 6099"/>
                <a:gd name="T30" fmla="*/ 3805 w 6533"/>
                <a:gd name="T31" fmla="*/ 2272 h 6099"/>
                <a:gd name="T32" fmla="*/ 4893 w 6533"/>
                <a:gd name="T33" fmla="*/ 3652 h 6099"/>
                <a:gd name="T34" fmla="*/ 4719 w 6533"/>
                <a:gd name="T35" fmla="*/ 4186 h 6099"/>
                <a:gd name="T36" fmla="*/ 5624 w 6533"/>
                <a:gd name="T37" fmla="*/ 5091 h 6099"/>
                <a:gd name="T38" fmla="*/ 6533 w 6533"/>
                <a:gd name="T39" fmla="*/ 4184 h 6099"/>
                <a:gd name="T40" fmla="*/ 5628 w 6533"/>
                <a:gd name="T41" fmla="*/ 3279 h 6099"/>
                <a:gd name="T42" fmla="*/ 5251 w 6533"/>
                <a:gd name="T43" fmla="*/ 3362 h 6099"/>
                <a:gd name="T44" fmla="*/ 4169 w 6533"/>
                <a:gd name="T45" fmla="*/ 1991 h 6099"/>
                <a:gd name="T46" fmla="*/ 4468 w 6533"/>
                <a:gd name="T47" fmla="*/ 1200 h 6099"/>
                <a:gd name="T48" fmla="*/ 3268 w 6533"/>
                <a:gd name="T49" fmla="*/ 0 h 6099"/>
                <a:gd name="T50" fmla="*/ 2068 w 6533"/>
                <a:gd name="T51" fmla="*/ 1200 h 6099"/>
                <a:gd name="T52" fmla="*/ 2356 w 6533"/>
                <a:gd name="T53" fmla="*/ 1983 h 6099"/>
                <a:gd name="T54" fmla="*/ 905 w 6533"/>
                <a:gd name="T55" fmla="*/ 4634 h 6099"/>
                <a:gd name="T56" fmla="*/ 457 w 6533"/>
                <a:gd name="T57" fmla="*/ 4186 h 6099"/>
                <a:gd name="T58" fmla="*/ 905 w 6533"/>
                <a:gd name="T59" fmla="*/ 3738 h 6099"/>
                <a:gd name="T60" fmla="*/ 1353 w 6533"/>
                <a:gd name="T61" fmla="*/ 4186 h 6099"/>
                <a:gd name="T62" fmla="*/ 905 w 6533"/>
                <a:gd name="T63" fmla="*/ 4634 h 6099"/>
                <a:gd name="T64" fmla="*/ 3715 w 6533"/>
                <a:gd name="T65" fmla="*/ 5196 h 6099"/>
                <a:gd name="T66" fmla="*/ 3267 w 6533"/>
                <a:gd name="T67" fmla="*/ 5644 h 6099"/>
                <a:gd name="T68" fmla="*/ 2819 w 6533"/>
                <a:gd name="T69" fmla="*/ 5196 h 6099"/>
                <a:gd name="T70" fmla="*/ 3259 w 6533"/>
                <a:gd name="T71" fmla="*/ 4748 h 6099"/>
                <a:gd name="T72" fmla="*/ 3268 w 6533"/>
                <a:gd name="T73" fmla="*/ 4748 h 6099"/>
                <a:gd name="T74" fmla="*/ 3277 w 6533"/>
                <a:gd name="T75" fmla="*/ 4748 h 6099"/>
                <a:gd name="T76" fmla="*/ 3715 w 6533"/>
                <a:gd name="T77" fmla="*/ 5196 h 6099"/>
                <a:gd name="T78" fmla="*/ 6076 w 6533"/>
                <a:gd name="T79" fmla="*/ 4184 h 6099"/>
                <a:gd name="T80" fmla="*/ 5628 w 6533"/>
                <a:gd name="T81" fmla="*/ 4632 h 6099"/>
                <a:gd name="T82" fmla="*/ 5180 w 6533"/>
                <a:gd name="T83" fmla="*/ 4184 h 6099"/>
                <a:gd name="T84" fmla="*/ 5628 w 6533"/>
                <a:gd name="T85" fmla="*/ 3736 h 6099"/>
                <a:gd name="T86" fmla="*/ 6076 w 6533"/>
                <a:gd name="T87" fmla="*/ 4184 h 6099"/>
                <a:gd name="T88" fmla="*/ 3267 w 6533"/>
                <a:gd name="T89" fmla="*/ 458 h 6099"/>
                <a:gd name="T90" fmla="*/ 4009 w 6533"/>
                <a:gd name="T91" fmla="*/ 1200 h 6099"/>
                <a:gd name="T92" fmla="*/ 3267 w 6533"/>
                <a:gd name="T93" fmla="*/ 1943 h 6099"/>
                <a:gd name="T94" fmla="*/ 2524 w 6533"/>
                <a:gd name="T95" fmla="*/ 1200 h 6099"/>
                <a:gd name="T96" fmla="*/ 3267 w 6533"/>
                <a:gd name="T97" fmla="*/ 458 h 6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33" h="6099">
                  <a:moveTo>
                    <a:pt x="2356" y="1983"/>
                  </a:moveTo>
                  <a:lnTo>
                    <a:pt x="1269" y="3356"/>
                  </a:lnTo>
                  <a:cubicBezTo>
                    <a:pt x="1157" y="3307"/>
                    <a:pt x="1035" y="3279"/>
                    <a:pt x="905" y="3279"/>
                  </a:cubicBezTo>
                  <a:cubicBezTo>
                    <a:pt x="407" y="3279"/>
                    <a:pt x="0" y="3686"/>
                    <a:pt x="0" y="4184"/>
                  </a:cubicBezTo>
                  <a:cubicBezTo>
                    <a:pt x="0" y="4683"/>
                    <a:pt x="407" y="5090"/>
                    <a:pt x="905" y="5090"/>
                  </a:cubicBezTo>
                  <a:cubicBezTo>
                    <a:pt x="1404" y="5090"/>
                    <a:pt x="1811" y="4683"/>
                    <a:pt x="1811" y="4184"/>
                  </a:cubicBezTo>
                  <a:cubicBezTo>
                    <a:pt x="1811" y="3980"/>
                    <a:pt x="1743" y="3791"/>
                    <a:pt x="1628" y="3639"/>
                  </a:cubicBezTo>
                  <a:lnTo>
                    <a:pt x="2715" y="2266"/>
                  </a:lnTo>
                  <a:cubicBezTo>
                    <a:pt x="2815" y="2318"/>
                    <a:pt x="2924" y="2356"/>
                    <a:pt x="3037" y="2378"/>
                  </a:cubicBezTo>
                  <a:lnTo>
                    <a:pt x="3037" y="4318"/>
                  </a:lnTo>
                  <a:cubicBezTo>
                    <a:pt x="2648" y="4419"/>
                    <a:pt x="2360" y="4774"/>
                    <a:pt x="2360" y="5194"/>
                  </a:cubicBezTo>
                  <a:cubicBezTo>
                    <a:pt x="2360" y="5694"/>
                    <a:pt x="2767" y="6099"/>
                    <a:pt x="3265" y="6099"/>
                  </a:cubicBezTo>
                  <a:cubicBezTo>
                    <a:pt x="3764" y="6099"/>
                    <a:pt x="4171" y="5692"/>
                    <a:pt x="4171" y="5194"/>
                  </a:cubicBezTo>
                  <a:cubicBezTo>
                    <a:pt x="4171" y="4774"/>
                    <a:pt x="3883" y="4419"/>
                    <a:pt x="3493" y="4318"/>
                  </a:cubicBezTo>
                  <a:lnTo>
                    <a:pt x="3493" y="2379"/>
                  </a:lnTo>
                  <a:cubicBezTo>
                    <a:pt x="3604" y="2358"/>
                    <a:pt x="3708" y="2322"/>
                    <a:pt x="3805" y="2272"/>
                  </a:cubicBezTo>
                  <a:lnTo>
                    <a:pt x="4893" y="3652"/>
                  </a:lnTo>
                  <a:cubicBezTo>
                    <a:pt x="4784" y="3802"/>
                    <a:pt x="4719" y="3986"/>
                    <a:pt x="4719" y="4186"/>
                  </a:cubicBezTo>
                  <a:cubicBezTo>
                    <a:pt x="4719" y="4684"/>
                    <a:pt x="5125" y="5091"/>
                    <a:pt x="5624" y="5091"/>
                  </a:cubicBezTo>
                  <a:cubicBezTo>
                    <a:pt x="6123" y="5091"/>
                    <a:pt x="6533" y="4684"/>
                    <a:pt x="6533" y="4184"/>
                  </a:cubicBezTo>
                  <a:cubicBezTo>
                    <a:pt x="6533" y="3686"/>
                    <a:pt x="6127" y="3279"/>
                    <a:pt x="5628" y="3279"/>
                  </a:cubicBezTo>
                  <a:cubicBezTo>
                    <a:pt x="5493" y="3279"/>
                    <a:pt x="5365" y="3308"/>
                    <a:pt x="5251" y="3362"/>
                  </a:cubicBezTo>
                  <a:lnTo>
                    <a:pt x="4169" y="1991"/>
                  </a:lnTo>
                  <a:cubicBezTo>
                    <a:pt x="4355" y="1779"/>
                    <a:pt x="4468" y="1503"/>
                    <a:pt x="4468" y="1200"/>
                  </a:cubicBezTo>
                  <a:cubicBezTo>
                    <a:pt x="4468" y="539"/>
                    <a:pt x="3929" y="0"/>
                    <a:pt x="3268" y="0"/>
                  </a:cubicBezTo>
                  <a:cubicBezTo>
                    <a:pt x="2607" y="0"/>
                    <a:pt x="2068" y="539"/>
                    <a:pt x="2068" y="1200"/>
                  </a:cubicBezTo>
                  <a:cubicBezTo>
                    <a:pt x="2067" y="1499"/>
                    <a:pt x="2176" y="1772"/>
                    <a:pt x="2356" y="1983"/>
                  </a:cubicBezTo>
                  <a:close/>
                  <a:moveTo>
                    <a:pt x="905" y="4634"/>
                  </a:moveTo>
                  <a:cubicBezTo>
                    <a:pt x="659" y="4634"/>
                    <a:pt x="457" y="4432"/>
                    <a:pt x="457" y="4186"/>
                  </a:cubicBezTo>
                  <a:cubicBezTo>
                    <a:pt x="457" y="3939"/>
                    <a:pt x="659" y="3738"/>
                    <a:pt x="905" y="3738"/>
                  </a:cubicBezTo>
                  <a:cubicBezTo>
                    <a:pt x="1152" y="3738"/>
                    <a:pt x="1353" y="3939"/>
                    <a:pt x="1353" y="4186"/>
                  </a:cubicBezTo>
                  <a:cubicBezTo>
                    <a:pt x="1353" y="4432"/>
                    <a:pt x="1153" y="4634"/>
                    <a:pt x="905" y="4634"/>
                  </a:cubicBezTo>
                  <a:close/>
                  <a:moveTo>
                    <a:pt x="3715" y="5196"/>
                  </a:moveTo>
                  <a:cubicBezTo>
                    <a:pt x="3715" y="5443"/>
                    <a:pt x="3513" y="5644"/>
                    <a:pt x="3267" y="5644"/>
                  </a:cubicBezTo>
                  <a:cubicBezTo>
                    <a:pt x="3020" y="5644"/>
                    <a:pt x="2819" y="5443"/>
                    <a:pt x="2819" y="5196"/>
                  </a:cubicBezTo>
                  <a:cubicBezTo>
                    <a:pt x="2819" y="4952"/>
                    <a:pt x="3015" y="4754"/>
                    <a:pt x="3259" y="4748"/>
                  </a:cubicBezTo>
                  <a:lnTo>
                    <a:pt x="3268" y="4748"/>
                  </a:lnTo>
                  <a:lnTo>
                    <a:pt x="3277" y="4748"/>
                  </a:lnTo>
                  <a:cubicBezTo>
                    <a:pt x="3519" y="4752"/>
                    <a:pt x="3715" y="4952"/>
                    <a:pt x="3715" y="5196"/>
                  </a:cubicBezTo>
                  <a:close/>
                  <a:moveTo>
                    <a:pt x="6076" y="4184"/>
                  </a:moveTo>
                  <a:cubicBezTo>
                    <a:pt x="6076" y="4431"/>
                    <a:pt x="5875" y="4632"/>
                    <a:pt x="5628" y="4632"/>
                  </a:cubicBezTo>
                  <a:cubicBezTo>
                    <a:pt x="5381" y="4632"/>
                    <a:pt x="5180" y="4431"/>
                    <a:pt x="5180" y="4184"/>
                  </a:cubicBezTo>
                  <a:cubicBezTo>
                    <a:pt x="5180" y="3938"/>
                    <a:pt x="5381" y="3736"/>
                    <a:pt x="5628" y="3736"/>
                  </a:cubicBezTo>
                  <a:cubicBezTo>
                    <a:pt x="5875" y="3736"/>
                    <a:pt x="6076" y="3938"/>
                    <a:pt x="6076" y="4184"/>
                  </a:cubicBezTo>
                  <a:close/>
                  <a:moveTo>
                    <a:pt x="3267" y="458"/>
                  </a:moveTo>
                  <a:cubicBezTo>
                    <a:pt x="3676" y="458"/>
                    <a:pt x="4009" y="791"/>
                    <a:pt x="4009" y="1200"/>
                  </a:cubicBezTo>
                  <a:cubicBezTo>
                    <a:pt x="4009" y="1610"/>
                    <a:pt x="3676" y="1943"/>
                    <a:pt x="3267" y="1943"/>
                  </a:cubicBezTo>
                  <a:cubicBezTo>
                    <a:pt x="2857" y="1943"/>
                    <a:pt x="2524" y="1610"/>
                    <a:pt x="2524" y="1200"/>
                  </a:cubicBezTo>
                  <a:cubicBezTo>
                    <a:pt x="2524" y="791"/>
                    <a:pt x="2857" y="458"/>
                    <a:pt x="3267" y="458"/>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7" tIns="45703" rIns="91407" bIns="45703"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charset="-122"/>
                <a:ea typeface="思源黑体 CN Light"/>
                <a:sym typeface="微软雅黑" panose="020B0503020204020204" charset="-122"/>
              </a:endParaRPr>
            </a:p>
          </p:txBody>
        </p:sp>
      </p:grpSp>
      <p:grpSp>
        <p:nvGrpSpPr>
          <p:cNvPr id="16" name="组合 15"/>
          <p:cNvGrpSpPr/>
          <p:nvPr/>
        </p:nvGrpSpPr>
        <p:grpSpPr>
          <a:xfrm>
            <a:off x="408161" y="3109754"/>
            <a:ext cx="639287" cy="639287"/>
            <a:chOff x="2959100" y="1866900"/>
            <a:chExt cx="1536700" cy="1536700"/>
          </a:xfrm>
        </p:grpSpPr>
        <p:sp>
          <p:nvSpPr>
            <p:cNvPr id="17" name="椭圆 16"/>
            <p:cNvSpPr/>
            <p:nvPr/>
          </p:nvSpPr>
          <p:spPr>
            <a:xfrm>
              <a:off x="2959100" y="1866900"/>
              <a:ext cx="1536700" cy="1536700"/>
            </a:xfrm>
            <a:prstGeom prst="ellipse">
              <a:avLst/>
            </a:prstGeom>
            <a:gradFill>
              <a:gsLst>
                <a:gs pos="0">
                  <a:srgbClr val="49A7EF"/>
                </a:gs>
                <a:gs pos="100000">
                  <a:srgbClr val="4B61B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7" tIns="45703" rIns="91407" bIns="45703"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charset="-122"/>
                <a:ea typeface="思源黑体 CN Light"/>
                <a:sym typeface="微软雅黑" panose="020B0503020204020204" charset="-122"/>
              </a:endParaRPr>
            </a:p>
          </p:txBody>
        </p:sp>
        <p:sp>
          <p:nvSpPr>
            <p:cNvPr id="18" name="椭圆 2"/>
            <p:cNvSpPr/>
            <p:nvPr/>
          </p:nvSpPr>
          <p:spPr>
            <a:xfrm>
              <a:off x="3361590" y="2407475"/>
              <a:ext cx="731720" cy="455550"/>
            </a:xfrm>
            <a:custGeom>
              <a:avLst/>
              <a:gdLst>
                <a:gd name="connsiteX0" fmla="*/ 284157 w 607639"/>
                <a:gd name="connsiteY0" fmla="*/ 258998 h 378301"/>
                <a:gd name="connsiteX1" fmla="*/ 274010 w 607639"/>
                <a:gd name="connsiteY1" fmla="*/ 269127 h 378301"/>
                <a:gd name="connsiteX2" fmla="*/ 284157 w 607639"/>
                <a:gd name="connsiteY2" fmla="*/ 279345 h 378301"/>
                <a:gd name="connsiteX3" fmla="*/ 429684 w 607639"/>
                <a:gd name="connsiteY3" fmla="*/ 279345 h 378301"/>
                <a:gd name="connsiteX4" fmla="*/ 439831 w 607639"/>
                <a:gd name="connsiteY4" fmla="*/ 269127 h 378301"/>
                <a:gd name="connsiteX5" fmla="*/ 429684 w 607639"/>
                <a:gd name="connsiteY5" fmla="*/ 258998 h 378301"/>
                <a:gd name="connsiteX6" fmla="*/ 284157 w 607639"/>
                <a:gd name="connsiteY6" fmla="*/ 241051 h 378301"/>
                <a:gd name="connsiteX7" fmla="*/ 429684 w 607639"/>
                <a:gd name="connsiteY7" fmla="*/ 241051 h 378301"/>
                <a:gd name="connsiteX8" fmla="*/ 457899 w 607639"/>
                <a:gd name="connsiteY8" fmla="*/ 269127 h 378301"/>
                <a:gd name="connsiteX9" fmla="*/ 429684 w 607639"/>
                <a:gd name="connsiteY9" fmla="*/ 297292 h 378301"/>
                <a:gd name="connsiteX10" fmla="*/ 284157 w 607639"/>
                <a:gd name="connsiteY10" fmla="*/ 297292 h 378301"/>
                <a:gd name="connsiteX11" fmla="*/ 255941 w 607639"/>
                <a:gd name="connsiteY11" fmla="*/ 269127 h 378301"/>
                <a:gd name="connsiteX12" fmla="*/ 284157 w 607639"/>
                <a:gd name="connsiteY12" fmla="*/ 241051 h 378301"/>
                <a:gd name="connsiteX13" fmla="*/ 131013 w 607639"/>
                <a:gd name="connsiteY13" fmla="*/ 231093 h 378301"/>
                <a:gd name="connsiteX14" fmla="*/ 122556 w 607639"/>
                <a:gd name="connsiteY14" fmla="*/ 233759 h 378301"/>
                <a:gd name="connsiteX15" fmla="*/ 122556 w 607639"/>
                <a:gd name="connsiteY15" fmla="*/ 301298 h 378301"/>
                <a:gd name="connsiteX16" fmla="*/ 134217 w 607639"/>
                <a:gd name="connsiteY16" fmla="*/ 297655 h 378301"/>
                <a:gd name="connsiteX17" fmla="*/ 139558 w 607639"/>
                <a:gd name="connsiteY17" fmla="*/ 297655 h 378301"/>
                <a:gd name="connsiteX18" fmla="*/ 151575 w 607639"/>
                <a:gd name="connsiteY18" fmla="*/ 301387 h 378301"/>
                <a:gd name="connsiteX19" fmla="*/ 151575 w 607639"/>
                <a:gd name="connsiteY19" fmla="*/ 233759 h 378301"/>
                <a:gd name="connsiteX20" fmla="*/ 142763 w 607639"/>
                <a:gd name="connsiteY20" fmla="*/ 231093 h 378301"/>
                <a:gd name="connsiteX21" fmla="*/ 131013 w 607639"/>
                <a:gd name="connsiteY21" fmla="*/ 231093 h 378301"/>
                <a:gd name="connsiteX22" fmla="*/ 188428 w 607639"/>
                <a:gd name="connsiteY22" fmla="*/ 214475 h 378301"/>
                <a:gd name="connsiteX23" fmla="*/ 183354 w 607639"/>
                <a:gd name="connsiteY23" fmla="*/ 219185 h 378301"/>
                <a:gd name="connsiteX24" fmla="*/ 169646 w 607639"/>
                <a:gd name="connsiteY24" fmla="*/ 231182 h 378301"/>
                <a:gd name="connsiteX25" fmla="*/ 169646 w 607639"/>
                <a:gd name="connsiteY25" fmla="*/ 306897 h 378301"/>
                <a:gd name="connsiteX26" fmla="*/ 188428 w 607639"/>
                <a:gd name="connsiteY26" fmla="*/ 312584 h 378301"/>
                <a:gd name="connsiteX27" fmla="*/ 85348 w 607639"/>
                <a:gd name="connsiteY27" fmla="*/ 214475 h 378301"/>
                <a:gd name="connsiteX28" fmla="*/ 85348 w 607639"/>
                <a:gd name="connsiteY28" fmla="*/ 312584 h 378301"/>
                <a:gd name="connsiteX29" fmla="*/ 104486 w 607639"/>
                <a:gd name="connsiteY29" fmla="*/ 306719 h 378301"/>
                <a:gd name="connsiteX30" fmla="*/ 104486 w 607639"/>
                <a:gd name="connsiteY30" fmla="*/ 231360 h 378301"/>
                <a:gd name="connsiteX31" fmla="*/ 90421 w 607639"/>
                <a:gd name="connsiteY31" fmla="*/ 219185 h 378301"/>
                <a:gd name="connsiteX32" fmla="*/ 85348 w 607639"/>
                <a:gd name="connsiteY32" fmla="*/ 214475 h 378301"/>
                <a:gd name="connsiteX33" fmla="*/ 284161 w 607639"/>
                <a:gd name="connsiteY33" fmla="*/ 178566 h 378301"/>
                <a:gd name="connsiteX34" fmla="*/ 274013 w 607639"/>
                <a:gd name="connsiteY34" fmla="*/ 188692 h 378301"/>
                <a:gd name="connsiteX35" fmla="*/ 284161 w 607639"/>
                <a:gd name="connsiteY35" fmla="*/ 198817 h 378301"/>
                <a:gd name="connsiteX36" fmla="*/ 514640 w 607639"/>
                <a:gd name="connsiteY36" fmla="*/ 198817 h 378301"/>
                <a:gd name="connsiteX37" fmla="*/ 524789 w 607639"/>
                <a:gd name="connsiteY37" fmla="*/ 188692 h 378301"/>
                <a:gd name="connsiteX38" fmla="*/ 514640 w 607639"/>
                <a:gd name="connsiteY38" fmla="*/ 178566 h 378301"/>
                <a:gd name="connsiteX39" fmla="*/ 284161 w 607639"/>
                <a:gd name="connsiteY39" fmla="*/ 160536 h 378301"/>
                <a:gd name="connsiteX40" fmla="*/ 514640 w 607639"/>
                <a:gd name="connsiteY40" fmla="*/ 160536 h 378301"/>
                <a:gd name="connsiteX41" fmla="*/ 542860 w 607639"/>
                <a:gd name="connsiteY41" fmla="*/ 188692 h 378301"/>
                <a:gd name="connsiteX42" fmla="*/ 514640 w 607639"/>
                <a:gd name="connsiteY42" fmla="*/ 216847 h 378301"/>
                <a:gd name="connsiteX43" fmla="*/ 284161 w 607639"/>
                <a:gd name="connsiteY43" fmla="*/ 216847 h 378301"/>
                <a:gd name="connsiteX44" fmla="*/ 255941 w 607639"/>
                <a:gd name="connsiteY44" fmla="*/ 188692 h 378301"/>
                <a:gd name="connsiteX45" fmla="*/ 284161 w 607639"/>
                <a:gd name="connsiteY45" fmla="*/ 160536 h 378301"/>
                <a:gd name="connsiteX46" fmla="*/ 284161 w 607639"/>
                <a:gd name="connsiteY46" fmla="*/ 96804 h 378301"/>
                <a:gd name="connsiteX47" fmla="*/ 274013 w 607639"/>
                <a:gd name="connsiteY47" fmla="*/ 106942 h 378301"/>
                <a:gd name="connsiteX48" fmla="*/ 284161 w 607639"/>
                <a:gd name="connsiteY48" fmla="*/ 117080 h 378301"/>
                <a:gd name="connsiteX49" fmla="*/ 514640 w 607639"/>
                <a:gd name="connsiteY49" fmla="*/ 117080 h 378301"/>
                <a:gd name="connsiteX50" fmla="*/ 524789 w 607639"/>
                <a:gd name="connsiteY50" fmla="*/ 106942 h 378301"/>
                <a:gd name="connsiteX51" fmla="*/ 514640 w 607639"/>
                <a:gd name="connsiteY51" fmla="*/ 96804 h 378301"/>
                <a:gd name="connsiteX52" fmla="*/ 136898 w 607639"/>
                <a:gd name="connsiteY52" fmla="*/ 85627 h 378301"/>
                <a:gd name="connsiteX53" fmla="*/ 87782 w 607639"/>
                <a:gd name="connsiteY53" fmla="*/ 134780 h 378301"/>
                <a:gd name="connsiteX54" fmla="*/ 136898 w 607639"/>
                <a:gd name="connsiteY54" fmla="*/ 183844 h 378301"/>
                <a:gd name="connsiteX55" fmla="*/ 186103 w 607639"/>
                <a:gd name="connsiteY55" fmla="*/ 134780 h 378301"/>
                <a:gd name="connsiteX56" fmla="*/ 136898 w 607639"/>
                <a:gd name="connsiteY56" fmla="*/ 85627 h 378301"/>
                <a:gd name="connsiteX57" fmla="*/ 284161 w 607639"/>
                <a:gd name="connsiteY57" fmla="*/ 78751 h 378301"/>
                <a:gd name="connsiteX58" fmla="*/ 514640 w 607639"/>
                <a:gd name="connsiteY58" fmla="*/ 78751 h 378301"/>
                <a:gd name="connsiteX59" fmla="*/ 542860 w 607639"/>
                <a:gd name="connsiteY59" fmla="*/ 106942 h 378301"/>
                <a:gd name="connsiteX60" fmla="*/ 514640 w 607639"/>
                <a:gd name="connsiteY60" fmla="*/ 135133 h 378301"/>
                <a:gd name="connsiteX61" fmla="*/ 284161 w 607639"/>
                <a:gd name="connsiteY61" fmla="*/ 135133 h 378301"/>
                <a:gd name="connsiteX62" fmla="*/ 255941 w 607639"/>
                <a:gd name="connsiteY62" fmla="*/ 106942 h 378301"/>
                <a:gd name="connsiteX63" fmla="*/ 284161 w 607639"/>
                <a:gd name="connsiteY63" fmla="*/ 78751 h 378301"/>
                <a:gd name="connsiteX64" fmla="*/ 136898 w 607639"/>
                <a:gd name="connsiteY64" fmla="*/ 67672 h 378301"/>
                <a:gd name="connsiteX65" fmla="*/ 204076 w 607639"/>
                <a:gd name="connsiteY65" fmla="*/ 134780 h 378301"/>
                <a:gd name="connsiteX66" fmla="*/ 136898 w 607639"/>
                <a:gd name="connsiteY66" fmla="*/ 201887 h 378301"/>
                <a:gd name="connsiteX67" fmla="*/ 69719 w 607639"/>
                <a:gd name="connsiteY67" fmla="*/ 134780 h 378301"/>
                <a:gd name="connsiteX68" fmla="*/ 136898 w 607639"/>
                <a:gd name="connsiteY68" fmla="*/ 67672 h 378301"/>
                <a:gd name="connsiteX69" fmla="*/ 127719 w 607639"/>
                <a:gd name="connsiteY69" fmla="*/ 56825 h 378301"/>
                <a:gd name="connsiteX70" fmla="*/ 101726 w 607639"/>
                <a:gd name="connsiteY70" fmla="*/ 64468 h 378301"/>
                <a:gd name="connsiteX71" fmla="*/ 86238 w 607639"/>
                <a:gd name="connsiteY71" fmla="*/ 74421 h 378301"/>
                <a:gd name="connsiteX72" fmla="*/ 68434 w 607639"/>
                <a:gd name="connsiteY72" fmla="*/ 94860 h 378301"/>
                <a:gd name="connsiteX73" fmla="*/ 60868 w 607639"/>
                <a:gd name="connsiteY73" fmla="*/ 111567 h 378301"/>
                <a:gd name="connsiteX74" fmla="*/ 56951 w 607639"/>
                <a:gd name="connsiteY74" fmla="*/ 138316 h 378301"/>
                <a:gd name="connsiteX75" fmla="*/ 59621 w 607639"/>
                <a:gd name="connsiteY75" fmla="*/ 156534 h 378301"/>
                <a:gd name="connsiteX76" fmla="*/ 70838 w 607639"/>
                <a:gd name="connsiteY76" fmla="*/ 181150 h 378301"/>
                <a:gd name="connsiteX77" fmla="*/ 82855 w 607639"/>
                <a:gd name="connsiteY77" fmla="*/ 195013 h 378301"/>
                <a:gd name="connsiteX78" fmla="*/ 105732 w 607639"/>
                <a:gd name="connsiteY78" fmla="*/ 209676 h 378301"/>
                <a:gd name="connsiteX79" fmla="*/ 123357 w 607639"/>
                <a:gd name="connsiteY79" fmla="*/ 214831 h 378301"/>
                <a:gd name="connsiteX80" fmla="*/ 136888 w 607639"/>
                <a:gd name="connsiteY80" fmla="*/ 211809 h 378301"/>
                <a:gd name="connsiteX81" fmla="*/ 150418 w 607639"/>
                <a:gd name="connsiteY81" fmla="*/ 214831 h 378301"/>
                <a:gd name="connsiteX82" fmla="*/ 168132 w 607639"/>
                <a:gd name="connsiteY82" fmla="*/ 209676 h 378301"/>
                <a:gd name="connsiteX83" fmla="*/ 190920 w 607639"/>
                <a:gd name="connsiteY83" fmla="*/ 195013 h 378301"/>
                <a:gd name="connsiteX84" fmla="*/ 202938 w 607639"/>
                <a:gd name="connsiteY84" fmla="*/ 181150 h 378301"/>
                <a:gd name="connsiteX85" fmla="*/ 214243 w 607639"/>
                <a:gd name="connsiteY85" fmla="*/ 156534 h 378301"/>
                <a:gd name="connsiteX86" fmla="*/ 216824 w 607639"/>
                <a:gd name="connsiteY86" fmla="*/ 138316 h 378301"/>
                <a:gd name="connsiteX87" fmla="*/ 212996 w 607639"/>
                <a:gd name="connsiteY87" fmla="*/ 111567 h 378301"/>
                <a:gd name="connsiteX88" fmla="*/ 205341 w 607639"/>
                <a:gd name="connsiteY88" fmla="*/ 94860 h 378301"/>
                <a:gd name="connsiteX89" fmla="*/ 187538 w 607639"/>
                <a:gd name="connsiteY89" fmla="*/ 74421 h 378301"/>
                <a:gd name="connsiteX90" fmla="*/ 172138 w 607639"/>
                <a:gd name="connsiteY90" fmla="*/ 64468 h 378301"/>
                <a:gd name="connsiteX91" fmla="*/ 146056 w 607639"/>
                <a:gd name="connsiteY91" fmla="*/ 56825 h 378301"/>
                <a:gd name="connsiteX92" fmla="*/ 127719 w 607639"/>
                <a:gd name="connsiteY92" fmla="*/ 56825 h 378301"/>
                <a:gd name="connsiteX93" fmla="*/ 136899 w 607639"/>
                <a:gd name="connsiteY93" fmla="*/ 35386 h 378301"/>
                <a:gd name="connsiteX94" fmla="*/ 158074 w 607639"/>
                <a:gd name="connsiteY94" fmla="*/ 43317 h 378301"/>
                <a:gd name="connsiteX95" fmla="*/ 169379 w 607639"/>
                <a:gd name="connsiteY95" fmla="*/ 46694 h 378301"/>
                <a:gd name="connsiteX96" fmla="*/ 204896 w 607639"/>
                <a:gd name="connsiteY96" fmla="*/ 69533 h 378301"/>
                <a:gd name="connsiteX97" fmla="*/ 212640 w 607639"/>
                <a:gd name="connsiteY97" fmla="*/ 78420 h 378301"/>
                <a:gd name="connsiteX98" fmla="*/ 230265 w 607639"/>
                <a:gd name="connsiteY98" fmla="*/ 116810 h 378301"/>
                <a:gd name="connsiteX99" fmla="*/ 231868 w 607639"/>
                <a:gd name="connsiteY99" fmla="*/ 128452 h 378301"/>
                <a:gd name="connsiteX100" fmla="*/ 225904 w 607639"/>
                <a:gd name="connsiteY100" fmla="*/ 170219 h 378301"/>
                <a:gd name="connsiteX101" fmla="*/ 221008 w 607639"/>
                <a:gd name="connsiteY101" fmla="*/ 180972 h 378301"/>
                <a:gd name="connsiteX102" fmla="*/ 206498 w 607639"/>
                <a:gd name="connsiteY102" fmla="*/ 207988 h 378301"/>
                <a:gd name="connsiteX103" fmla="*/ 206498 w 607639"/>
                <a:gd name="connsiteY103" fmla="*/ 324759 h 378301"/>
                <a:gd name="connsiteX104" fmla="*/ 202848 w 607639"/>
                <a:gd name="connsiteY104" fmla="*/ 332046 h 378301"/>
                <a:gd name="connsiteX105" fmla="*/ 197508 w 607639"/>
                <a:gd name="connsiteY105" fmla="*/ 333824 h 378301"/>
                <a:gd name="connsiteX106" fmla="*/ 194837 w 607639"/>
                <a:gd name="connsiteY106" fmla="*/ 333379 h 378301"/>
                <a:gd name="connsiteX107" fmla="*/ 136888 w 607639"/>
                <a:gd name="connsiteY107" fmla="*/ 315695 h 378301"/>
                <a:gd name="connsiteX108" fmla="*/ 116236 w 607639"/>
                <a:gd name="connsiteY108" fmla="*/ 322004 h 378301"/>
                <a:gd name="connsiteX109" fmla="*/ 116147 w 607639"/>
                <a:gd name="connsiteY109" fmla="*/ 322004 h 378301"/>
                <a:gd name="connsiteX110" fmla="*/ 78938 w 607639"/>
                <a:gd name="connsiteY110" fmla="*/ 333379 h 378301"/>
                <a:gd name="connsiteX111" fmla="*/ 70927 w 607639"/>
                <a:gd name="connsiteY111" fmla="*/ 332046 h 378301"/>
                <a:gd name="connsiteX112" fmla="*/ 67277 w 607639"/>
                <a:gd name="connsiteY112" fmla="*/ 324759 h 378301"/>
                <a:gd name="connsiteX113" fmla="*/ 67277 w 607639"/>
                <a:gd name="connsiteY113" fmla="*/ 207899 h 378301"/>
                <a:gd name="connsiteX114" fmla="*/ 52767 w 607639"/>
                <a:gd name="connsiteY114" fmla="*/ 180972 h 378301"/>
                <a:gd name="connsiteX115" fmla="*/ 47871 w 607639"/>
                <a:gd name="connsiteY115" fmla="*/ 170219 h 378301"/>
                <a:gd name="connsiteX116" fmla="*/ 41907 w 607639"/>
                <a:gd name="connsiteY116" fmla="*/ 128452 h 378301"/>
                <a:gd name="connsiteX117" fmla="*/ 43599 w 607639"/>
                <a:gd name="connsiteY117" fmla="*/ 116810 h 378301"/>
                <a:gd name="connsiteX118" fmla="*/ 61135 w 607639"/>
                <a:gd name="connsiteY118" fmla="*/ 78420 h 378301"/>
                <a:gd name="connsiteX119" fmla="*/ 68879 w 607639"/>
                <a:gd name="connsiteY119" fmla="*/ 69533 h 378301"/>
                <a:gd name="connsiteX120" fmla="*/ 104486 w 607639"/>
                <a:gd name="connsiteY120" fmla="*/ 46694 h 378301"/>
                <a:gd name="connsiteX121" fmla="*/ 115791 w 607639"/>
                <a:gd name="connsiteY121" fmla="*/ 43317 h 378301"/>
                <a:gd name="connsiteX122" fmla="*/ 136899 w 607639"/>
                <a:gd name="connsiteY122" fmla="*/ 35386 h 378301"/>
                <a:gd name="connsiteX123" fmla="*/ 28036 w 607639"/>
                <a:gd name="connsiteY123" fmla="*/ 18044 h 378301"/>
                <a:gd name="connsiteX124" fmla="*/ 18068 w 607639"/>
                <a:gd name="connsiteY124" fmla="*/ 27999 h 378301"/>
                <a:gd name="connsiteX125" fmla="*/ 18068 w 607639"/>
                <a:gd name="connsiteY125" fmla="*/ 350391 h 378301"/>
                <a:gd name="connsiteX126" fmla="*/ 28036 w 607639"/>
                <a:gd name="connsiteY126" fmla="*/ 360346 h 378301"/>
                <a:gd name="connsiteX127" fmla="*/ 579603 w 607639"/>
                <a:gd name="connsiteY127" fmla="*/ 360346 h 378301"/>
                <a:gd name="connsiteX128" fmla="*/ 589571 w 607639"/>
                <a:gd name="connsiteY128" fmla="*/ 350391 h 378301"/>
                <a:gd name="connsiteX129" fmla="*/ 589571 w 607639"/>
                <a:gd name="connsiteY129" fmla="*/ 27999 h 378301"/>
                <a:gd name="connsiteX130" fmla="*/ 579603 w 607639"/>
                <a:gd name="connsiteY130" fmla="*/ 18044 h 378301"/>
                <a:gd name="connsiteX131" fmla="*/ 28036 w 607639"/>
                <a:gd name="connsiteY131" fmla="*/ 0 h 378301"/>
                <a:gd name="connsiteX132" fmla="*/ 579603 w 607639"/>
                <a:gd name="connsiteY132" fmla="*/ 0 h 378301"/>
                <a:gd name="connsiteX133" fmla="*/ 607639 w 607639"/>
                <a:gd name="connsiteY133" fmla="*/ 27999 h 378301"/>
                <a:gd name="connsiteX134" fmla="*/ 607639 w 607639"/>
                <a:gd name="connsiteY134" fmla="*/ 350391 h 378301"/>
                <a:gd name="connsiteX135" fmla="*/ 579603 w 607639"/>
                <a:gd name="connsiteY135" fmla="*/ 378301 h 378301"/>
                <a:gd name="connsiteX136" fmla="*/ 28036 w 607639"/>
                <a:gd name="connsiteY136" fmla="*/ 378301 h 378301"/>
                <a:gd name="connsiteX137" fmla="*/ 0 w 607639"/>
                <a:gd name="connsiteY137" fmla="*/ 350391 h 378301"/>
                <a:gd name="connsiteX138" fmla="*/ 0 w 607639"/>
                <a:gd name="connsiteY138" fmla="*/ 27999 h 378301"/>
                <a:gd name="connsiteX139" fmla="*/ 28036 w 607639"/>
                <a:gd name="connsiteY139" fmla="*/ 0 h 37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07639" h="378301">
                  <a:moveTo>
                    <a:pt x="284157" y="258998"/>
                  </a:moveTo>
                  <a:cubicBezTo>
                    <a:pt x="278549" y="258998"/>
                    <a:pt x="274010" y="263618"/>
                    <a:pt x="274010" y="269127"/>
                  </a:cubicBezTo>
                  <a:cubicBezTo>
                    <a:pt x="274010" y="274725"/>
                    <a:pt x="278549" y="279345"/>
                    <a:pt x="284157" y="279345"/>
                  </a:cubicBezTo>
                  <a:lnTo>
                    <a:pt x="429684" y="279345"/>
                  </a:lnTo>
                  <a:cubicBezTo>
                    <a:pt x="435291" y="279345"/>
                    <a:pt x="439831" y="274725"/>
                    <a:pt x="439831" y="269127"/>
                  </a:cubicBezTo>
                  <a:cubicBezTo>
                    <a:pt x="439831" y="263618"/>
                    <a:pt x="435291" y="258998"/>
                    <a:pt x="429684" y="258998"/>
                  </a:cubicBezTo>
                  <a:close/>
                  <a:moveTo>
                    <a:pt x="284157" y="241051"/>
                  </a:moveTo>
                  <a:lnTo>
                    <a:pt x="429684" y="241051"/>
                  </a:lnTo>
                  <a:cubicBezTo>
                    <a:pt x="445260" y="241051"/>
                    <a:pt x="457899" y="253667"/>
                    <a:pt x="457899" y="269127"/>
                  </a:cubicBezTo>
                  <a:cubicBezTo>
                    <a:pt x="457899" y="284676"/>
                    <a:pt x="445260" y="297292"/>
                    <a:pt x="429684" y="297292"/>
                  </a:cubicBezTo>
                  <a:lnTo>
                    <a:pt x="284157" y="297292"/>
                  </a:lnTo>
                  <a:cubicBezTo>
                    <a:pt x="268580" y="297292"/>
                    <a:pt x="255941" y="284676"/>
                    <a:pt x="255941" y="269127"/>
                  </a:cubicBezTo>
                  <a:cubicBezTo>
                    <a:pt x="255941" y="253667"/>
                    <a:pt x="268580" y="241051"/>
                    <a:pt x="284157" y="241051"/>
                  </a:cubicBezTo>
                  <a:close/>
                  <a:moveTo>
                    <a:pt x="131013" y="231093"/>
                  </a:moveTo>
                  <a:cubicBezTo>
                    <a:pt x="128253" y="232426"/>
                    <a:pt x="125405" y="233226"/>
                    <a:pt x="122556" y="233759"/>
                  </a:cubicBezTo>
                  <a:lnTo>
                    <a:pt x="122556" y="301298"/>
                  </a:lnTo>
                  <a:lnTo>
                    <a:pt x="134217" y="297655"/>
                  </a:lnTo>
                  <a:cubicBezTo>
                    <a:pt x="135998" y="297210"/>
                    <a:pt x="137778" y="297210"/>
                    <a:pt x="139558" y="297655"/>
                  </a:cubicBezTo>
                  <a:lnTo>
                    <a:pt x="151575" y="301387"/>
                  </a:lnTo>
                  <a:lnTo>
                    <a:pt x="151575" y="233759"/>
                  </a:lnTo>
                  <a:cubicBezTo>
                    <a:pt x="148638" y="233315"/>
                    <a:pt x="145611" y="232426"/>
                    <a:pt x="142763" y="231093"/>
                  </a:cubicBezTo>
                  <a:cubicBezTo>
                    <a:pt x="139024" y="229405"/>
                    <a:pt x="134751" y="229405"/>
                    <a:pt x="131013" y="231093"/>
                  </a:cubicBezTo>
                  <a:close/>
                  <a:moveTo>
                    <a:pt x="188428" y="214475"/>
                  </a:moveTo>
                  <a:cubicBezTo>
                    <a:pt x="186381" y="215542"/>
                    <a:pt x="184689" y="217230"/>
                    <a:pt x="183354" y="219185"/>
                  </a:cubicBezTo>
                  <a:cubicBezTo>
                    <a:pt x="179971" y="224606"/>
                    <a:pt x="175165" y="228694"/>
                    <a:pt x="169646" y="231182"/>
                  </a:cubicBezTo>
                  <a:lnTo>
                    <a:pt x="169646" y="306897"/>
                  </a:lnTo>
                  <a:lnTo>
                    <a:pt x="188428" y="312584"/>
                  </a:lnTo>
                  <a:close/>
                  <a:moveTo>
                    <a:pt x="85348" y="214475"/>
                  </a:moveTo>
                  <a:lnTo>
                    <a:pt x="85348" y="312584"/>
                  </a:lnTo>
                  <a:lnTo>
                    <a:pt x="104486" y="306719"/>
                  </a:lnTo>
                  <a:lnTo>
                    <a:pt x="104486" y="231360"/>
                  </a:lnTo>
                  <a:cubicBezTo>
                    <a:pt x="98878" y="228872"/>
                    <a:pt x="93893" y="224784"/>
                    <a:pt x="90421" y="219185"/>
                  </a:cubicBezTo>
                  <a:cubicBezTo>
                    <a:pt x="89175" y="217230"/>
                    <a:pt x="87395" y="215542"/>
                    <a:pt x="85348" y="214475"/>
                  </a:cubicBezTo>
                  <a:close/>
                  <a:moveTo>
                    <a:pt x="284161" y="178566"/>
                  </a:moveTo>
                  <a:cubicBezTo>
                    <a:pt x="278553" y="178566"/>
                    <a:pt x="274013" y="183096"/>
                    <a:pt x="274013" y="188692"/>
                  </a:cubicBezTo>
                  <a:cubicBezTo>
                    <a:pt x="274013" y="194287"/>
                    <a:pt x="278553" y="198817"/>
                    <a:pt x="284161" y="198817"/>
                  </a:cubicBezTo>
                  <a:lnTo>
                    <a:pt x="514640" y="198817"/>
                  </a:lnTo>
                  <a:cubicBezTo>
                    <a:pt x="520249" y="198817"/>
                    <a:pt x="524789" y="194287"/>
                    <a:pt x="524789" y="188692"/>
                  </a:cubicBezTo>
                  <a:cubicBezTo>
                    <a:pt x="524789" y="183096"/>
                    <a:pt x="520249" y="178566"/>
                    <a:pt x="514640" y="178566"/>
                  </a:cubicBezTo>
                  <a:close/>
                  <a:moveTo>
                    <a:pt x="284161" y="160536"/>
                  </a:moveTo>
                  <a:lnTo>
                    <a:pt x="514640" y="160536"/>
                  </a:lnTo>
                  <a:cubicBezTo>
                    <a:pt x="530219" y="160536"/>
                    <a:pt x="542860" y="173237"/>
                    <a:pt x="542860" y="188692"/>
                  </a:cubicBezTo>
                  <a:cubicBezTo>
                    <a:pt x="542860" y="204235"/>
                    <a:pt x="530219" y="216847"/>
                    <a:pt x="514640" y="216847"/>
                  </a:cubicBezTo>
                  <a:lnTo>
                    <a:pt x="284161" y="216847"/>
                  </a:lnTo>
                  <a:cubicBezTo>
                    <a:pt x="268582" y="216847"/>
                    <a:pt x="255941" y="204235"/>
                    <a:pt x="255941" y="188692"/>
                  </a:cubicBezTo>
                  <a:cubicBezTo>
                    <a:pt x="255941" y="173237"/>
                    <a:pt x="268582" y="160536"/>
                    <a:pt x="284161" y="160536"/>
                  </a:cubicBezTo>
                  <a:close/>
                  <a:moveTo>
                    <a:pt x="284161" y="96804"/>
                  </a:moveTo>
                  <a:cubicBezTo>
                    <a:pt x="278553" y="96804"/>
                    <a:pt x="274013" y="101339"/>
                    <a:pt x="274013" y="106942"/>
                  </a:cubicBezTo>
                  <a:cubicBezTo>
                    <a:pt x="274013" y="112545"/>
                    <a:pt x="278553" y="117080"/>
                    <a:pt x="284161" y="117080"/>
                  </a:cubicBezTo>
                  <a:lnTo>
                    <a:pt x="514640" y="117080"/>
                  </a:lnTo>
                  <a:cubicBezTo>
                    <a:pt x="520249" y="117080"/>
                    <a:pt x="524789" y="112545"/>
                    <a:pt x="524789" y="106942"/>
                  </a:cubicBezTo>
                  <a:cubicBezTo>
                    <a:pt x="524789" y="101339"/>
                    <a:pt x="520249" y="96804"/>
                    <a:pt x="514640" y="96804"/>
                  </a:cubicBezTo>
                  <a:close/>
                  <a:moveTo>
                    <a:pt x="136898" y="85627"/>
                  </a:moveTo>
                  <a:cubicBezTo>
                    <a:pt x="109759" y="85627"/>
                    <a:pt x="87782" y="107670"/>
                    <a:pt x="87782" y="134780"/>
                  </a:cubicBezTo>
                  <a:cubicBezTo>
                    <a:pt x="87782" y="161889"/>
                    <a:pt x="109759" y="183844"/>
                    <a:pt x="136898" y="183844"/>
                  </a:cubicBezTo>
                  <a:cubicBezTo>
                    <a:pt x="164036" y="183844"/>
                    <a:pt x="186103" y="161889"/>
                    <a:pt x="186103" y="134780"/>
                  </a:cubicBezTo>
                  <a:cubicBezTo>
                    <a:pt x="186103" y="107670"/>
                    <a:pt x="164036" y="85627"/>
                    <a:pt x="136898" y="85627"/>
                  </a:cubicBezTo>
                  <a:close/>
                  <a:moveTo>
                    <a:pt x="284161" y="78751"/>
                  </a:moveTo>
                  <a:lnTo>
                    <a:pt x="514640" y="78751"/>
                  </a:lnTo>
                  <a:cubicBezTo>
                    <a:pt x="530219" y="78751"/>
                    <a:pt x="542860" y="91379"/>
                    <a:pt x="542860" y="106942"/>
                  </a:cubicBezTo>
                  <a:cubicBezTo>
                    <a:pt x="542860" y="122505"/>
                    <a:pt x="530219" y="135133"/>
                    <a:pt x="514640" y="135133"/>
                  </a:cubicBezTo>
                  <a:lnTo>
                    <a:pt x="284161" y="135133"/>
                  </a:lnTo>
                  <a:cubicBezTo>
                    <a:pt x="268582" y="135133"/>
                    <a:pt x="255941" y="122505"/>
                    <a:pt x="255941" y="106942"/>
                  </a:cubicBezTo>
                  <a:cubicBezTo>
                    <a:pt x="255941" y="91379"/>
                    <a:pt x="268582" y="78751"/>
                    <a:pt x="284161" y="78751"/>
                  </a:cubicBezTo>
                  <a:close/>
                  <a:moveTo>
                    <a:pt x="136898" y="67672"/>
                  </a:moveTo>
                  <a:cubicBezTo>
                    <a:pt x="174002" y="67672"/>
                    <a:pt x="204076" y="97715"/>
                    <a:pt x="204076" y="134780"/>
                  </a:cubicBezTo>
                  <a:cubicBezTo>
                    <a:pt x="204076" y="171755"/>
                    <a:pt x="174002" y="201887"/>
                    <a:pt x="136898" y="201887"/>
                  </a:cubicBezTo>
                  <a:cubicBezTo>
                    <a:pt x="99883" y="201887"/>
                    <a:pt x="69719" y="171755"/>
                    <a:pt x="69719" y="134780"/>
                  </a:cubicBezTo>
                  <a:cubicBezTo>
                    <a:pt x="69719" y="97715"/>
                    <a:pt x="99883" y="67672"/>
                    <a:pt x="136898" y="67672"/>
                  </a:cubicBezTo>
                  <a:close/>
                  <a:moveTo>
                    <a:pt x="127719" y="56825"/>
                  </a:moveTo>
                  <a:cubicBezTo>
                    <a:pt x="120598" y="63135"/>
                    <a:pt x="111073" y="65889"/>
                    <a:pt x="101726" y="64468"/>
                  </a:cubicBezTo>
                  <a:cubicBezTo>
                    <a:pt x="94783" y="63401"/>
                    <a:pt x="88107" y="67667"/>
                    <a:pt x="86238" y="74421"/>
                  </a:cubicBezTo>
                  <a:cubicBezTo>
                    <a:pt x="83656" y="83574"/>
                    <a:pt x="77158" y="91039"/>
                    <a:pt x="68434" y="94860"/>
                  </a:cubicBezTo>
                  <a:cubicBezTo>
                    <a:pt x="62114" y="97704"/>
                    <a:pt x="58820" y="104902"/>
                    <a:pt x="60868" y="111567"/>
                  </a:cubicBezTo>
                  <a:cubicBezTo>
                    <a:pt x="63627" y="120632"/>
                    <a:pt x="62203" y="130407"/>
                    <a:pt x="56951" y="138316"/>
                  </a:cubicBezTo>
                  <a:cubicBezTo>
                    <a:pt x="53123" y="144181"/>
                    <a:pt x="54281" y="152002"/>
                    <a:pt x="59621" y="156534"/>
                  </a:cubicBezTo>
                  <a:cubicBezTo>
                    <a:pt x="66832" y="162666"/>
                    <a:pt x="70927" y="171641"/>
                    <a:pt x="70838" y="181150"/>
                  </a:cubicBezTo>
                  <a:cubicBezTo>
                    <a:pt x="70749" y="188082"/>
                    <a:pt x="76001" y="194125"/>
                    <a:pt x="82855" y="195013"/>
                  </a:cubicBezTo>
                  <a:cubicBezTo>
                    <a:pt x="92291" y="196257"/>
                    <a:pt x="100658" y="201589"/>
                    <a:pt x="105732" y="209676"/>
                  </a:cubicBezTo>
                  <a:cubicBezTo>
                    <a:pt x="109382" y="215542"/>
                    <a:pt x="117037" y="217763"/>
                    <a:pt x="123357" y="214831"/>
                  </a:cubicBezTo>
                  <a:cubicBezTo>
                    <a:pt x="127630" y="212787"/>
                    <a:pt x="132259" y="211809"/>
                    <a:pt x="136888" y="211809"/>
                  </a:cubicBezTo>
                  <a:cubicBezTo>
                    <a:pt x="141517" y="211809"/>
                    <a:pt x="146145" y="212787"/>
                    <a:pt x="150418" y="214831"/>
                  </a:cubicBezTo>
                  <a:cubicBezTo>
                    <a:pt x="156827" y="217763"/>
                    <a:pt x="164394" y="215542"/>
                    <a:pt x="168132" y="209676"/>
                  </a:cubicBezTo>
                  <a:cubicBezTo>
                    <a:pt x="173117" y="201589"/>
                    <a:pt x="181485" y="196257"/>
                    <a:pt x="190920" y="195013"/>
                  </a:cubicBezTo>
                  <a:cubicBezTo>
                    <a:pt x="197864" y="194125"/>
                    <a:pt x="203027" y="188082"/>
                    <a:pt x="202938" y="181150"/>
                  </a:cubicBezTo>
                  <a:cubicBezTo>
                    <a:pt x="202848" y="171641"/>
                    <a:pt x="206943" y="162666"/>
                    <a:pt x="214243" y="156534"/>
                  </a:cubicBezTo>
                  <a:cubicBezTo>
                    <a:pt x="219494" y="152002"/>
                    <a:pt x="220652" y="144181"/>
                    <a:pt x="216824" y="138316"/>
                  </a:cubicBezTo>
                  <a:cubicBezTo>
                    <a:pt x="211572" y="130407"/>
                    <a:pt x="210148" y="120632"/>
                    <a:pt x="212996" y="111567"/>
                  </a:cubicBezTo>
                  <a:cubicBezTo>
                    <a:pt x="214955" y="104902"/>
                    <a:pt x="211750" y="97704"/>
                    <a:pt x="205341" y="94860"/>
                  </a:cubicBezTo>
                  <a:cubicBezTo>
                    <a:pt x="196617" y="91039"/>
                    <a:pt x="190119" y="83574"/>
                    <a:pt x="187538" y="74421"/>
                  </a:cubicBezTo>
                  <a:cubicBezTo>
                    <a:pt x="185668" y="67667"/>
                    <a:pt x="178992" y="63401"/>
                    <a:pt x="172138" y="64468"/>
                  </a:cubicBezTo>
                  <a:cubicBezTo>
                    <a:pt x="162702" y="65889"/>
                    <a:pt x="153178" y="63135"/>
                    <a:pt x="146056" y="56825"/>
                  </a:cubicBezTo>
                  <a:cubicBezTo>
                    <a:pt x="140804" y="52204"/>
                    <a:pt x="132971" y="52204"/>
                    <a:pt x="127719" y="56825"/>
                  </a:cubicBezTo>
                  <a:close/>
                  <a:moveTo>
                    <a:pt x="136899" y="35386"/>
                  </a:moveTo>
                  <a:cubicBezTo>
                    <a:pt x="144454" y="35386"/>
                    <a:pt x="152020" y="38030"/>
                    <a:pt x="158074" y="43317"/>
                  </a:cubicBezTo>
                  <a:cubicBezTo>
                    <a:pt x="161189" y="46072"/>
                    <a:pt x="165284" y="47316"/>
                    <a:pt x="169379" y="46694"/>
                  </a:cubicBezTo>
                  <a:cubicBezTo>
                    <a:pt x="185312" y="44206"/>
                    <a:pt x="200534" y="54070"/>
                    <a:pt x="204896" y="69533"/>
                  </a:cubicBezTo>
                  <a:cubicBezTo>
                    <a:pt x="206053" y="73443"/>
                    <a:pt x="208902" y="76731"/>
                    <a:pt x="212640" y="78420"/>
                  </a:cubicBezTo>
                  <a:cubicBezTo>
                    <a:pt x="227328" y="84907"/>
                    <a:pt x="234894" y="101436"/>
                    <a:pt x="230265" y="116810"/>
                  </a:cubicBezTo>
                  <a:cubicBezTo>
                    <a:pt x="229019" y="120720"/>
                    <a:pt x="229642" y="124986"/>
                    <a:pt x="231868" y="128452"/>
                  </a:cubicBezTo>
                  <a:cubicBezTo>
                    <a:pt x="240769" y="141871"/>
                    <a:pt x="238188" y="159822"/>
                    <a:pt x="225904" y="170219"/>
                  </a:cubicBezTo>
                  <a:cubicBezTo>
                    <a:pt x="222699" y="172885"/>
                    <a:pt x="220919" y="176796"/>
                    <a:pt x="221008" y="180972"/>
                  </a:cubicBezTo>
                  <a:cubicBezTo>
                    <a:pt x="221097" y="192081"/>
                    <a:pt x="215400" y="202123"/>
                    <a:pt x="206498" y="207988"/>
                  </a:cubicBezTo>
                  <a:lnTo>
                    <a:pt x="206498" y="324759"/>
                  </a:lnTo>
                  <a:cubicBezTo>
                    <a:pt x="206498" y="327603"/>
                    <a:pt x="205163" y="330358"/>
                    <a:pt x="202848" y="332046"/>
                  </a:cubicBezTo>
                  <a:cubicBezTo>
                    <a:pt x="201335" y="333202"/>
                    <a:pt x="199377" y="333824"/>
                    <a:pt x="197508" y="333824"/>
                  </a:cubicBezTo>
                  <a:cubicBezTo>
                    <a:pt x="196617" y="333824"/>
                    <a:pt x="195727" y="333646"/>
                    <a:pt x="194837" y="333379"/>
                  </a:cubicBezTo>
                  <a:lnTo>
                    <a:pt x="136888" y="315695"/>
                  </a:lnTo>
                  <a:lnTo>
                    <a:pt x="116236" y="322004"/>
                  </a:lnTo>
                  <a:cubicBezTo>
                    <a:pt x="116236" y="322004"/>
                    <a:pt x="116236" y="322004"/>
                    <a:pt x="116147" y="322004"/>
                  </a:cubicBezTo>
                  <a:lnTo>
                    <a:pt x="78938" y="333379"/>
                  </a:lnTo>
                  <a:cubicBezTo>
                    <a:pt x="76179" y="334268"/>
                    <a:pt x="73241" y="333735"/>
                    <a:pt x="70927" y="332046"/>
                  </a:cubicBezTo>
                  <a:cubicBezTo>
                    <a:pt x="68612" y="330358"/>
                    <a:pt x="67277" y="327603"/>
                    <a:pt x="67277" y="324759"/>
                  </a:cubicBezTo>
                  <a:lnTo>
                    <a:pt x="67277" y="207899"/>
                  </a:lnTo>
                  <a:cubicBezTo>
                    <a:pt x="58375" y="202123"/>
                    <a:pt x="52678" y="192081"/>
                    <a:pt x="52767" y="180972"/>
                  </a:cubicBezTo>
                  <a:cubicBezTo>
                    <a:pt x="52856" y="176796"/>
                    <a:pt x="51076" y="172885"/>
                    <a:pt x="47871" y="170219"/>
                  </a:cubicBezTo>
                  <a:cubicBezTo>
                    <a:pt x="35676" y="159822"/>
                    <a:pt x="33095" y="141871"/>
                    <a:pt x="41907" y="128452"/>
                  </a:cubicBezTo>
                  <a:cubicBezTo>
                    <a:pt x="44133" y="124986"/>
                    <a:pt x="44756" y="120720"/>
                    <a:pt x="43599" y="116810"/>
                  </a:cubicBezTo>
                  <a:cubicBezTo>
                    <a:pt x="38881" y="101436"/>
                    <a:pt x="46447" y="84907"/>
                    <a:pt x="61135" y="78420"/>
                  </a:cubicBezTo>
                  <a:cubicBezTo>
                    <a:pt x="64962" y="76731"/>
                    <a:pt x="67722" y="73443"/>
                    <a:pt x="68879" y="69533"/>
                  </a:cubicBezTo>
                  <a:cubicBezTo>
                    <a:pt x="73241" y="54070"/>
                    <a:pt x="88552" y="44206"/>
                    <a:pt x="104486" y="46694"/>
                  </a:cubicBezTo>
                  <a:cubicBezTo>
                    <a:pt x="108492" y="47316"/>
                    <a:pt x="112675" y="46072"/>
                    <a:pt x="115791" y="43317"/>
                  </a:cubicBezTo>
                  <a:cubicBezTo>
                    <a:pt x="121800" y="38030"/>
                    <a:pt x="129344" y="35386"/>
                    <a:pt x="136899" y="35386"/>
                  </a:cubicBezTo>
                  <a:close/>
                  <a:moveTo>
                    <a:pt x="28036" y="18044"/>
                  </a:moveTo>
                  <a:cubicBezTo>
                    <a:pt x="22518" y="18044"/>
                    <a:pt x="18068" y="22488"/>
                    <a:pt x="18068" y="27999"/>
                  </a:cubicBezTo>
                  <a:lnTo>
                    <a:pt x="18068" y="350391"/>
                  </a:lnTo>
                  <a:cubicBezTo>
                    <a:pt x="18068" y="355902"/>
                    <a:pt x="22518" y="360346"/>
                    <a:pt x="28036" y="360346"/>
                  </a:cubicBezTo>
                  <a:lnTo>
                    <a:pt x="579603" y="360346"/>
                  </a:lnTo>
                  <a:cubicBezTo>
                    <a:pt x="585121" y="360346"/>
                    <a:pt x="589571" y="355813"/>
                    <a:pt x="589571" y="350391"/>
                  </a:cubicBezTo>
                  <a:lnTo>
                    <a:pt x="589571" y="27999"/>
                  </a:lnTo>
                  <a:cubicBezTo>
                    <a:pt x="589571" y="22488"/>
                    <a:pt x="585121" y="18044"/>
                    <a:pt x="579603" y="18044"/>
                  </a:cubicBezTo>
                  <a:close/>
                  <a:moveTo>
                    <a:pt x="28036" y="0"/>
                  </a:moveTo>
                  <a:lnTo>
                    <a:pt x="579603" y="0"/>
                  </a:lnTo>
                  <a:cubicBezTo>
                    <a:pt x="595089" y="0"/>
                    <a:pt x="607639" y="12533"/>
                    <a:pt x="607639" y="27999"/>
                  </a:cubicBezTo>
                  <a:lnTo>
                    <a:pt x="607639" y="350391"/>
                  </a:lnTo>
                  <a:cubicBezTo>
                    <a:pt x="607639" y="365768"/>
                    <a:pt x="595089" y="378301"/>
                    <a:pt x="579603" y="378301"/>
                  </a:cubicBezTo>
                  <a:lnTo>
                    <a:pt x="28036" y="378301"/>
                  </a:lnTo>
                  <a:cubicBezTo>
                    <a:pt x="12549" y="378301"/>
                    <a:pt x="0" y="365768"/>
                    <a:pt x="0" y="350391"/>
                  </a:cubicBezTo>
                  <a:lnTo>
                    <a:pt x="0" y="27999"/>
                  </a:lnTo>
                  <a:cubicBezTo>
                    <a:pt x="0" y="12533"/>
                    <a:pt x="12549" y="0"/>
                    <a:pt x="280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7" tIns="45703" rIns="91407" bIns="45703"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charset="-122"/>
                <a:ea typeface="思源黑体 CN Light"/>
                <a:sym typeface="微软雅黑" panose="020B0503020204020204" charset="-122"/>
              </a:endParaRPr>
            </a:p>
          </p:txBody>
        </p:sp>
      </p:grpSp>
      <p:grpSp>
        <p:nvGrpSpPr>
          <p:cNvPr id="19" name="组合 18"/>
          <p:cNvGrpSpPr/>
          <p:nvPr/>
        </p:nvGrpSpPr>
        <p:grpSpPr>
          <a:xfrm>
            <a:off x="406256" y="4966404"/>
            <a:ext cx="639287" cy="639287"/>
            <a:chOff x="2959100" y="1866900"/>
            <a:chExt cx="1536700" cy="1536700"/>
          </a:xfrm>
        </p:grpSpPr>
        <p:sp>
          <p:nvSpPr>
            <p:cNvPr id="20" name="椭圆 19"/>
            <p:cNvSpPr/>
            <p:nvPr/>
          </p:nvSpPr>
          <p:spPr>
            <a:xfrm>
              <a:off x="2959100" y="1866900"/>
              <a:ext cx="1536700" cy="1536700"/>
            </a:xfrm>
            <a:prstGeom prst="ellipse">
              <a:avLst/>
            </a:prstGeom>
            <a:gradFill>
              <a:gsLst>
                <a:gs pos="0">
                  <a:srgbClr val="49A7EF"/>
                </a:gs>
                <a:gs pos="100000">
                  <a:srgbClr val="4B61B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7" tIns="45703" rIns="91407" bIns="45703"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charset="-122"/>
                <a:ea typeface="思源黑体 CN Light"/>
                <a:sym typeface="微软雅黑" panose="020B0503020204020204" charset="-122"/>
              </a:endParaRPr>
            </a:p>
          </p:txBody>
        </p:sp>
        <p:sp>
          <p:nvSpPr>
            <p:cNvPr id="21" name="椭圆 2"/>
            <p:cNvSpPr/>
            <p:nvPr/>
          </p:nvSpPr>
          <p:spPr>
            <a:xfrm>
              <a:off x="3361590" y="2291067"/>
              <a:ext cx="731720" cy="688366"/>
            </a:xfrm>
            <a:custGeom>
              <a:avLst/>
              <a:gdLst>
                <a:gd name="connsiteX0" fmla="*/ 407966 w 605028"/>
                <a:gd name="connsiteY0" fmla="*/ 148964 h 569181"/>
                <a:gd name="connsiteX1" fmla="*/ 449124 w 605028"/>
                <a:gd name="connsiteY1" fmla="*/ 148964 h 569181"/>
                <a:gd name="connsiteX2" fmla="*/ 450128 w 605028"/>
                <a:gd name="connsiteY2" fmla="*/ 148964 h 569181"/>
                <a:gd name="connsiteX3" fmla="*/ 450702 w 605028"/>
                <a:gd name="connsiteY3" fmla="*/ 149107 h 569181"/>
                <a:gd name="connsiteX4" fmla="*/ 451132 w 605028"/>
                <a:gd name="connsiteY4" fmla="*/ 149107 h 569181"/>
                <a:gd name="connsiteX5" fmla="*/ 451706 w 605028"/>
                <a:gd name="connsiteY5" fmla="*/ 149251 h 569181"/>
                <a:gd name="connsiteX6" fmla="*/ 452136 w 605028"/>
                <a:gd name="connsiteY6" fmla="*/ 149394 h 569181"/>
                <a:gd name="connsiteX7" fmla="*/ 452710 w 605028"/>
                <a:gd name="connsiteY7" fmla="*/ 149537 h 569181"/>
                <a:gd name="connsiteX8" fmla="*/ 453140 w 605028"/>
                <a:gd name="connsiteY8" fmla="*/ 149680 h 569181"/>
                <a:gd name="connsiteX9" fmla="*/ 453570 w 605028"/>
                <a:gd name="connsiteY9" fmla="*/ 149967 h 569181"/>
                <a:gd name="connsiteX10" fmla="*/ 454144 w 605028"/>
                <a:gd name="connsiteY10" fmla="*/ 150110 h 569181"/>
                <a:gd name="connsiteX11" fmla="*/ 454574 w 605028"/>
                <a:gd name="connsiteY11" fmla="*/ 150396 h 569181"/>
                <a:gd name="connsiteX12" fmla="*/ 455004 w 605028"/>
                <a:gd name="connsiteY12" fmla="*/ 150682 h 569181"/>
                <a:gd name="connsiteX13" fmla="*/ 455434 w 605028"/>
                <a:gd name="connsiteY13" fmla="*/ 150969 h 569181"/>
                <a:gd name="connsiteX14" fmla="*/ 455865 w 605028"/>
                <a:gd name="connsiteY14" fmla="*/ 151255 h 569181"/>
                <a:gd name="connsiteX15" fmla="*/ 456582 w 605028"/>
                <a:gd name="connsiteY15" fmla="*/ 151971 h 569181"/>
                <a:gd name="connsiteX16" fmla="*/ 457299 w 605028"/>
                <a:gd name="connsiteY16" fmla="*/ 152830 h 569181"/>
                <a:gd name="connsiteX17" fmla="*/ 457585 w 605028"/>
                <a:gd name="connsiteY17" fmla="*/ 153117 h 569181"/>
                <a:gd name="connsiteX18" fmla="*/ 457872 w 605028"/>
                <a:gd name="connsiteY18" fmla="*/ 153546 h 569181"/>
                <a:gd name="connsiteX19" fmla="*/ 458159 w 605028"/>
                <a:gd name="connsiteY19" fmla="*/ 153976 h 569181"/>
                <a:gd name="connsiteX20" fmla="*/ 458446 w 605028"/>
                <a:gd name="connsiteY20" fmla="*/ 154549 h 569181"/>
                <a:gd name="connsiteX21" fmla="*/ 458589 w 605028"/>
                <a:gd name="connsiteY21" fmla="*/ 154978 h 569181"/>
                <a:gd name="connsiteX22" fmla="*/ 458876 w 605028"/>
                <a:gd name="connsiteY22" fmla="*/ 155408 h 569181"/>
                <a:gd name="connsiteX23" fmla="*/ 459020 w 605028"/>
                <a:gd name="connsiteY23" fmla="*/ 155837 h 569181"/>
                <a:gd name="connsiteX24" fmla="*/ 459163 w 605028"/>
                <a:gd name="connsiteY24" fmla="*/ 156410 h 569181"/>
                <a:gd name="connsiteX25" fmla="*/ 459306 w 605028"/>
                <a:gd name="connsiteY25" fmla="*/ 156840 h 569181"/>
                <a:gd name="connsiteX26" fmla="*/ 459450 w 605028"/>
                <a:gd name="connsiteY26" fmla="*/ 157412 h 569181"/>
                <a:gd name="connsiteX27" fmla="*/ 459593 w 605028"/>
                <a:gd name="connsiteY27" fmla="*/ 157985 h 569181"/>
                <a:gd name="connsiteX28" fmla="*/ 459593 w 605028"/>
                <a:gd name="connsiteY28" fmla="*/ 158415 h 569181"/>
                <a:gd name="connsiteX29" fmla="*/ 459593 w 605028"/>
                <a:gd name="connsiteY29" fmla="*/ 159417 h 569181"/>
                <a:gd name="connsiteX30" fmla="*/ 459593 w 605028"/>
                <a:gd name="connsiteY30" fmla="*/ 200511 h 569181"/>
                <a:gd name="connsiteX31" fmla="*/ 449124 w 605028"/>
                <a:gd name="connsiteY31" fmla="*/ 210964 h 569181"/>
                <a:gd name="connsiteX32" fmla="*/ 438655 w 605028"/>
                <a:gd name="connsiteY32" fmla="*/ 200511 h 569181"/>
                <a:gd name="connsiteX33" fmla="*/ 438655 w 605028"/>
                <a:gd name="connsiteY33" fmla="*/ 184761 h 569181"/>
                <a:gd name="connsiteX34" fmla="*/ 339272 w 605028"/>
                <a:gd name="connsiteY34" fmla="*/ 283989 h 569181"/>
                <a:gd name="connsiteX35" fmla="*/ 331815 w 605028"/>
                <a:gd name="connsiteY35" fmla="*/ 286996 h 569181"/>
                <a:gd name="connsiteX36" fmla="*/ 324357 w 605028"/>
                <a:gd name="connsiteY36" fmla="*/ 283989 h 569181"/>
                <a:gd name="connsiteX37" fmla="*/ 273160 w 605028"/>
                <a:gd name="connsiteY37" fmla="*/ 232872 h 569181"/>
                <a:gd name="connsiteX38" fmla="*/ 163307 w 605028"/>
                <a:gd name="connsiteY38" fmla="*/ 342552 h 569181"/>
                <a:gd name="connsiteX39" fmla="*/ 155850 w 605028"/>
                <a:gd name="connsiteY39" fmla="*/ 345559 h 569181"/>
                <a:gd name="connsiteX40" fmla="*/ 148393 w 605028"/>
                <a:gd name="connsiteY40" fmla="*/ 342552 h 569181"/>
                <a:gd name="connsiteX41" fmla="*/ 148393 w 605028"/>
                <a:gd name="connsiteY41" fmla="*/ 327661 h 569181"/>
                <a:gd name="connsiteX42" fmla="*/ 265702 w 605028"/>
                <a:gd name="connsiteY42" fmla="*/ 210534 h 569181"/>
                <a:gd name="connsiteX43" fmla="*/ 272156 w 605028"/>
                <a:gd name="connsiteY43" fmla="*/ 207528 h 569181"/>
                <a:gd name="connsiteX44" fmla="*/ 273160 w 605028"/>
                <a:gd name="connsiteY44" fmla="*/ 207528 h 569181"/>
                <a:gd name="connsiteX45" fmla="*/ 274164 w 605028"/>
                <a:gd name="connsiteY45" fmla="*/ 207528 h 569181"/>
                <a:gd name="connsiteX46" fmla="*/ 280617 w 605028"/>
                <a:gd name="connsiteY46" fmla="*/ 210534 h 569181"/>
                <a:gd name="connsiteX47" fmla="*/ 331815 w 605028"/>
                <a:gd name="connsiteY47" fmla="*/ 261652 h 569181"/>
                <a:gd name="connsiteX48" fmla="*/ 423741 w 605028"/>
                <a:gd name="connsiteY48" fmla="*/ 169869 h 569181"/>
                <a:gd name="connsiteX49" fmla="*/ 407966 w 605028"/>
                <a:gd name="connsiteY49" fmla="*/ 169869 h 569181"/>
                <a:gd name="connsiteX50" fmla="*/ 397497 w 605028"/>
                <a:gd name="connsiteY50" fmla="*/ 159417 h 569181"/>
                <a:gd name="connsiteX51" fmla="*/ 407966 w 605028"/>
                <a:gd name="connsiteY51" fmla="*/ 148964 h 569181"/>
                <a:gd name="connsiteX52" fmla="*/ 94074 w 605028"/>
                <a:gd name="connsiteY52" fmla="*/ 93909 h 569181"/>
                <a:gd name="connsiteX53" fmla="*/ 94074 w 605028"/>
                <a:gd name="connsiteY53" fmla="*/ 400689 h 569181"/>
                <a:gd name="connsiteX54" fmla="*/ 510954 w 605028"/>
                <a:gd name="connsiteY54" fmla="*/ 400689 h 569181"/>
                <a:gd name="connsiteX55" fmla="*/ 510954 w 605028"/>
                <a:gd name="connsiteY55" fmla="*/ 93909 h 569181"/>
                <a:gd name="connsiteX56" fmla="*/ 302586 w 605028"/>
                <a:gd name="connsiteY56" fmla="*/ 93909 h 569181"/>
                <a:gd name="connsiteX57" fmla="*/ 302586 w 605028"/>
                <a:gd name="connsiteY57" fmla="*/ 0 h 569181"/>
                <a:gd name="connsiteX58" fmla="*/ 313055 w 605028"/>
                <a:gd name="connsiteY58" fmla="*/ 10450 h 569181"/>
                <a:gd name="connsiteX59" fmla="*/ 313055 w 605028"/>
                <a:gd name="connsiteY59" fmla="*/ 72865 h 569181"/>
                <a:gd name="connsiteX60" fmla="*/ 521566 w 605028"/>
                <a:gd name="connsiteY60" fmla="*/ 72865 h 569181"/>
                <a:gd name="connsiteX61" fmla="*/ 594560 w 605028"/>
                <a:gd name="connsiteY61" fmla="*/ 72865 h 569181"/>
                <a:gd name="connsiteX62" fmla="*/ 605028 w 605028"/>
                <a:gd name="connsiteY62" fmla="*/ 83315 h 569181"/>
                <a:gd name="connsiteX63" fmla="*/ 594560 w 605028"/>
                <a:gd name="connsiteY63" fmla="*/ 93909 h 569181"/>
                <a:gd name="connsiteX64" fmla="*/ 532035 w 605028"/>
                <a:gd name="connsiteY64" fmla="*/ 93909 h 569181"/>
                <a:gd name="connsiteX65" fmla="*/ 532035 w 605028"/>
                <a:gd name="connsiteY65" fmla="*/ 411282 h 569181"/>
                <a:gd name="connsiteX66" fmla="*/ 521566 w 605028"/>
                <a:gd name="connsiteY66" fmla="*/ 421732 h 569181"/>
                <a:gd name="connsiteX67" fmla="*/ 327969 w 605028"/>
                <a:gd name="connsiteY67" fmla="*/ 421732 h 569181"/>
                <a:gd name="connsiteX68" fmla="*/ 457607 w 605028"/>
                <a:gd name="connsiteY68" fmla="*/ 551144 h 569181"/>
                <a:gd name="connsiteX69" fmla="*/ 457607 w 605028"/>
                <a:gd name="connsiteY69" fmla="*/ 566032 h 569181"/>
                <a:gd name="connsiteX70" fmla="*/ 450150 w 605028"/>
                <a:gd name="connsiteY70" fmla="*/ 569181 h 569181"/>
                <a:gd name="connsiteX71" fmla="*/ 442693 w 605028"/>
                <a:gd name="connsiteY71" fmla="*/ 566032 h 569181"/>
                <a:gd name="connsiteX72" fmla="*/ 313055 w 605028"/>
                <a:gd name="connsiteY72" fmla="*/ 436620 h 569181"/>
                <a:gd name="connsiteX73" fmla="*/ 313055 w 605028"/>
                <a:gd name="connsiteY73" fmla="*/ 557013 h 569181"/>
                <a:gd name="connsiteX74" fmla="*/ 302586 w 605028"/>
                <a:gd name="connsiteY74" fmla="*/ 567463 h 569181"/>
                <a:gd name="connsiteX75" fmla="*/ 291974 w 605028"/>
                <a:gd name="connsiteY75" fmla="*/ 557013 h 569181"/>
                <a:gd name="connsiteX76" fmla="*/ 291974 w 605028"/>
                <a:gd name="connsiteY76" fmla="*/ 436620 h 569181"/>
                <a:gd name="connsiteX77" fmla="*/ 163913 w 605028"/>
                <a:gd name="connsiteY77" fmla="*/ 564600 h 569181"/>
                <a:gd name="connsiteX78" fmla="*/ 156456 w 605028"/>
                <a:gd name="connsiteY78" fmla="*/ 567607 h 569181"/>
                <a:gd name="connsiteX79" fmla="*/ 148999 w 605028"/>
                <a:gd name="connsiteY79" fmla="*/ 564600 h 569181"/>
                <a:gd name="connsiteX80" fmla="*/ 148999 w 605028"/>
                <a:gd name="connsiteY80" fmla="*/ 549712 h 569181"/>
                <a:gd name="connsiteX81" fmla="*/ 277203 w 605028"/>
                <a:gd name="connsiteY81" fmla="*/ 421732 h 569181"/>
                <a:gd name="connsiteX82" fmla="*/ 83462 w 605028"/>
                <a:gd name="connsiteY82" fmla="*/ 421732 h 569181"/>
                <a:gd name="connsiteX83" fmla="*/ 72993 w 605028"/>
                <a:gd name="connsiteY83" fmla="*/ 411282 h 569181"/>
                <a:gd name="connsiteX84" fmla="*/ 72993 w 605028"/>
                <a:gd name="connsiteY84" fmla="*/ 93909 h 569181"/>
                <a:gd name="connsiteX85" fmla="*/ 10468 w 605028"/>
                <a:gd name="connsiteY85" fmla="*/ 93909 h 569181"/>
                <a:gd name="connsiteX86" fmla="*/ 0 w 605028"/>
                <a:gd name="connsiteY86" fmla="*/ 83315 h 569181"/>
                <a:gd name="connsiteX87" fmla="*/ 10468 w 605028"/>
                <a:gd name="connsiteY87" fmla="*/ 72865 h 569181"/>
                <a:gd name="connsiteX88" fmla="*/ 83462 w 605028"/>
                <a:gd name="connsiteY88" fmla="*/ 72865 h 569181"/>
                <a:gd name="connsiteX89" fmla="*/ 291974 w 605028"/>
                <a:gd name="connsiteY89" fmla="*/ 72865 h 569181"/>
                <a:gd name="connsiteX90" fmla="*/ 291974 w 605028"/>
                <a:gd name="connsiteY90" fmla="*/ 10450 h 569181"/>
                <a:gd name="connsiteX91" fmla="*/ 302586 w 605028"/>
                <a:gd name="connsiteY91" fmla="*/ 0 h 56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5028" h="569181">
                  <a:moveTo>
                    <a:pt x="407966" y="148964"/>
                  </a:moveTo>
                  <a:lnTo>
                    <a:pt x="449124" y="148964"/>
                  </a:lnTo>
                  <a:cubicBezTo>
                    <a:pt x="449555" y="148964"/>
                    <a:pt x="449841" y="148964"/>
                    <a:pt x="450128" y="148964"/>
                  </a:cubicBezTo>
                  <a:cubicBezTo>
                    <a:pt x="450272" y="148964"/>
                    <a:pt x="450415" y="148964"/>
                    <a:pt x="450702" y="149107"/>
                  </a:cubicBezTo>
                  <a:cubicBezTo>
                    <a:pt x="450845" y="149107"/>
                    <a:pt x="450989" y="149107"/>
                    <a:pt x="451132" y="149107"/>
                  </a:cubicBezTo>
                  <a:cubicBezTo>
                    <a:pt x="451419" y="149107"/>
                    <a:pt x="451562" y="149251"/>
                    <a:pt x="451706" y="149251"/>
                  </a:cubicBezTo>
                  <a:cubicBezTo>
                    <a:pt x="451849" y="149251"/>
                    <a:pt x="451992" y="149394"/>
                    <a:pt x="452136" y="149394"/>
                  </a:cubicBezTo>
                  <a:cubicBezTo>
                    <a:pt x="452423" y="149394"/>
                    <a:pt x="452566" y="149537"/>
                    <a:pt x="452710" y="149537"/>
                  </a:cubicBezTo>
                  <a:cubicBezTo>
                    <a:pt x="452853" y="149537"/>
                    <a:pt x="452996" y="149680"/>
                    <a:pt x="453140" y="149680"/>
                  </a:cubicBezTo>
                  <a:cubicBezTo>
                    <a:pt x="453283" y="149823"/>
                    <a:pt x="453427" y="149823"/>
                    <a:pt x="453570" y="149967"/>
                  </a:cubicBezTo>
                  <a:cubicBezTo>
                    <a:pt x="453713" y="149967"/>
                    <a:pt x="454000" y="150110"/>
                    <a:pt x="454144" y="150110"/>
                  </a:cubicBezTo>
                  <a:cubicBezTo>
                    <a:pt x="454287" y="150253"/>
                    <a:pt x="454430" y="150396"/>
                    <a:pt x="454574" y="150396"/>
                  </a:cubicBezTo>
                  <a:cubicBezTo>
                    <a:pt x="454717" y="150539"/>
                    <a:pt x="454861" y="150539"/>
                    <a:pt x="455004" y="150682"/>
                  </a:cubicBezTo>
                  <a:cubicBezTo>
                    <a:pt x="455148" y="150826"/>
                    <a:pt x="455291" y="150969"/>
                    <a:pt x="455434" y="150969"/>
                  </a:cubicBezTo>
                  <a:cubicBezTo>
                    <a:pt x="455578" y="151112"/>
                    <a:pt x="455721" y="151255"/>
                    <a:pt x="455865" y="151255"/>
                  </a:cubicBezTo>
                  <a:cubicBezTo>
                    <a:pt x="456008" y="151542"/>
                    <a:pt x="456295" y="151685"/>
                    <a:pt x="456582" y="151971"/>
                  </a:cubicBezTo>
                  <a:cubicBezTo>
                    <a:pt x="456868" y="152258"/>
                    <a:pt x="457012" y="152544"/>
                    <a:pt x="457299" y="152830"/>
                  </a:cubicBezTo>
                  <a:cubicBezTo>
                    <a:pt x="457299" y="152830"/>
                    <a:pt x="457442" y="152973"/>
                    <a:pt x="457585" y="153117"/>
                  </a:cubicBezTo>
                  <a:cubicBezTo>
                    <a:pt x="457585" y="153260"/>
                    <a:pt x="457729" y="153403"/>
                    <a:pt x="457872" y="153546"/>
                  </a:cubicBezTo>
                  <a:cubicBezTo>
                    <a:pt x="458016" y="153689"/>
                    <a:pt x="458016" y="153833"/>
                    <a:pt x="458159" y="153976"/>
                  </a:cubicBezTo>
                  <a:cubicBezTo>
                    <a:pt x="458303" y="154262"/>
                    <a:pt x="458303" y="154262"/>
                    <a:pt x="458446" y="154549"/>
                  </a:cubicBezTo>
                  <a:cubicBezTo>
                    <a:pt x="458446" y="154692"/>
                    <a:pt x="458589" y="154835"/>
                    <a:pt x="458589" y="154978"/>
                  </a:cubicBezTo>
                  <a:cubicBezTo>
                    <a:pt x="458733" y="155121"/>
                    <a:pt x="458733" y="155264"/>
                    <a:pt x="458876" y="155408"/>
                  </a:cubicBezTo>
                  <a:cubicBezTo>
                    <a:pt x="458876" y="155551"/>
                    <a:pt x="459020" y="155694"/>
                    <a:pt x="459020" y="155837"/>
                  </a:cubicBezTo>
                  <a:cubicBezTo>
                    <a:pt x="459020" y="155980"/>
                    <a:pt x="459163" y="156267"/>
                    <a:pt x="459163" y="156410"/>
                  </a:cubicBezTo>
                  <a:cubicBezTo>
                    <a:pt x="459306" y="156553"/>
                    <a:pt x="459306" y="156696"/>
                    <a:pt x="459306" y="156840"/>
                  </a:cubicBezTo>
                  <a:cubicBezTo>
                    <a:pt x="459306" y="156983"/>
                    <a:pt x="459450" y="157269"/>
                    <a:pt x="459450" y="157412"/>
                  </a:cubicBezTo>
                  <a:cubicBezTo>
                    <a:pt x="459450" y="157555"/>
                    <a:pt x="459450" y="157699"/>
                    <a:pt x="459593" y="157985"/>
                  </a:cubicBezTo>
                  <a:cubicBezTo>
                    <a:pt x="459593" y="158128"/>
                    <a:pt x="459593" y="158271"/>
                    <a:pt x="459593" y="158415"/>
                  </a:cubicBezTo>
                  <a:cubicBezTo>
                    <a:pt x="459593" y="158701"/>
                    <a:pt x="459593" y="159130"/>
                    <a:pt x="459593" y="159417"/>
                  </a:cubicBezTo>
                  <a:lnTo>
                    <a:pt x="459593" y="200511"/>
                  </a:lnTo>
                  <a:cubicBezTo>
                    <a:pt x="459593" y="206239"/>
                    <a:pt x="455004" y="210964"/>
                    <a:pt x="449124" y="210964"/>
                  </a:cubicBezTo>
                  <a:cubicBezTo>
                    <a:pt x="443244" y="210964"/>
                    <a:pt x="438655" y="206239"/>
                    <a:pt x="438655" y="200511"/>
                  </a:cubicBezTo>
                  <a:lnTo>
                    <a:pt x="438655" y="184761"/>
                  </a:lnTo>
                  <a:lnTo>
                    <a:pt x="339272" y="283989"/>
                  </a:lnTo>
                  <a:cubicBezTo>
                    <a:pt x="337264" y="285994"/>
                    <a:pt x="334539" y="286996"/>
                    <a:pt x="331815" y="286996"/>
                  </a:cubicBezTo>
                  <a:cubicBezTo>
                    <a:pt x="329090" y="286996"/>
                    <a:pt x="326508" y="285994"/>
                    <a:pt x="324357" y="283989"/>
                  </a:cubicBezTo>
                  <a:lnTo>
                    <a:pt x="273160" y="232872"/>
                  </a:lnTo>
                  <a:lnTo>
                    <a:pt x="163307" y="342552"/>
                  </a:lnTo>
                  <a:cubicBezTo>
                    <a:pt x="161300" y="344557"/>
                    <a:pt x="158575" y="345559"/>
                    <a:pt x="155850" y="345559"/>
                  </a:cubicBezTo>
                  <a:cubicBezTo>
                    <a:pt x="153125" y="345559"/>
                    <a:pt x="150544" y="344557"/>
                    <a:pt x="148393" y="342552"/>
                  </a:cubicBezTo>
                  <a:cubicBezTo>
                    <a:pt x="144377" y="338400"/>
                    <a:pt x="144377" y="331813"/>
                    <a:pt x="148393" y="327661"/>
                  </a:cubicBezTo>
                  <a:lnTo>
                    <a:pt x="265702" y="210534"/>
                  </a:lnTo>
                  <a:cubicBezTo>
                    <a:pt x="267567" y="208816"/>
                    <a:pt x="269861" y="207814"/>
                    <a:pt x="272156" y="207528"/>
                  </a:cubicBezTo>
                  <a:cubicBezTo>
                    <a:pt x="272443" y="207528"/>
                    <a:pt x="272873" y="207528"/>
                    <a:pt x="273160" y="207528"/>
                  </a:cubicBezTo>
                  <a:cubicBezTo>
                    <a:pt x="273447" y="207528"/>
                    <a:pt x="273877" y="207528"/>
                    <a:pt x="274164" y="207528"/>
                  </a:cubicBezTo>
                  <a:cubicBezTo>
                    <a:pt x="276602" y="207814"/>
                    <a:pt x="278753" y="208816"/>
                    <a:pt x="280617" y="210534"/>
                  </a:cubicBezTo>
                  <a:lnTo>
                    <a:pt x="331815" y="261652"/>
                  </a:lnTo>
                  <a:lnTo>
                    <a:pt x="423741" y="169869"/>
                  </a:lnTo>
                  <a:lnTo>
                    <a:pt x="407966" y="169869"/>
                  </a:lnTo>
                  <a:cubicBezTo>
                    <a:pt x="402229" y="169869"/>
                    <a:pt x="397497" y="165288"/>
                    <a:pt x="397497" y="159417"/>
                  </a:cubicBezTo>
                  <a:cubicBezTo>
                    <a:pt x="397497" y="153689"/>
                    <a:pt x="402229" y="148964"/>
                    <a:pt x="407966" y="148964"/>
                  </a:cubicBezTo>
                  <a:close/>
                  <a:moveTo>
                    <a:pt x="94074" y="93909"/>
                  </a:moveTo>
                  <a:lnTo>
                    <a:pt x="94074" y="400689"/>
                  </a:lnTo>
                  <a:lnTo>
                    <a:pt x="510954" y="400689"/>
                  </a:lnTo>
                  <a:lnTo>
                    <a:pt x="510954" y="93909"/>
                  </a:lnTo>
                  <a:lnTo>
                    <a:pt x="302586" y="93909"/>
                  </a:lnTo>
                  <a:close/>
                  <a:moveTo>
                    <a:pt x="302586" y="0"/>
                  </a:moveTo>
                  <a:cubicBezTo>
                    <a:pt x="308322" y="0"/>
                    <a:pt x="313055" y="4581"/>
                    <a:pt x="313055" y="10450"/>
                  </a:cubicBezTo>
                  <a:lnTo>
                    <a:pt x="313055" y="72865"/>
                  </a:lnTo>
                  <a:lnTo>
                    <a:pt x="521566" y="72865"/>
                  </a:lnTo>
                  <a:lnTo>
                    <a:pt x="594560" y="72865"/>
                  </a:lnTo>
                  <a:cubicBezTo>
                    <a:pt x="600296" y="72865"/>
                    <a:pt x="605028" y="77589"/>
                    <a:pt x="605028" y="83315"/>
                  </a:cubicBezTo>
                  <a:cubicBezTo>
                    <a:pt x="605028" y="89185"/>
                    <a:pt x="600296" y="93909"/>
                    <a:pt x="594560" y="93909"/>
                  </a:cubicBezTo>
                  <a:lnTo>
                    <a:pt x="532035" y="93909"/>
                  </a:lnTo>
                  <a:lnTo>
                    <a:pt x="532035" y="411282"/>
                  </a:lnTo>
                  <a:cubicBezTo>
                    <a:pt x="532035" y="417008"/>
                    <a:pt x="527302" y="421732"/>
                    <a:pt x="521566" y="421732"/>
                  </a:cubicBezTo>
                  <a:lnTo>
                    <a:pt x="327969" y="421732"/>
                  </a:lnTo>
                  <a:lnTo>
                    <a:pt x="457607" y="551144"/>
                  </a:lnTo>
                  <a:cubicBezTo>
                    <a:pt x="461623" y="555295"/>
                    <a:pt x="461623" y="561880"/>
                    <a:pt x="457607" y="566032"/>
                  </a:cubicBezTo>
                  <a:cubicBezTo>
                    <a:pt x="455456" y="568036"/>
                    <a:pt x="452875" y="569181"/>
                    <a:pt x="450150" y="569181"/>
                  </a:cubicBezTo>
                  <a:cubicBezTo>
                    <a:pt x="447426" y="569181"/>
                    <a:pt x="444701" y="568036"/>
                    <a:pt x="442693" y="566032"/>
                  </a:cubicBezTo>
                  <a:lnTo>
                    <a:pt x="313055" y="436620"/>
                  </a:lnTo>
                  <a:lnTo>
                    <a:pt x="313055" y="557013"/>
                  </a:lnTo>
                  <a:cubicBezTo>
                    <a:pt x="313055" y="562882"/>
                    <a:pt x="308322" y="567463"/>
                    <a:pt x="302586" y="567463"/>
                  </a:cubicBezTo>
                  <a:cubicBezTo>
                    <a:pt x="296706" y="567463"/>
                    <a:pt x="291974" y="562882"/>
                    <a:pt x="291974" y="557013"/>
                  </a:cubicBezTo>
                  <a:lnTo>
                    <a:pt x="291974" y="436620"/>
                  </a:lnTo>
                  <a:lnTo>
                    <a:pt x="163913" y="564600"/>
                  </a:lnTo>
                  <a:cubicBezTo>
                    <a:pt x="161762" y="566604"/>
                    <a:pt x="159180" y="567607"/>
                    <a:pt x="156456" y="567607"/>
                  </a:cubicBezTo>
                  <a:cubicBezTo>
                    <a:pt x="153731" y="567607"/>
                    <a:pt x="151006" y="566604"/>
                    <a:pt x="148999" y="564600"/>
                  </a:cubicBezTo>
                  <a:cubicBezTo>
                    <a:pt x="144840" y="560449"/>
                    <a:pt x="144840" y="553721"/>
                    <a:pt x="148999" y="549712"/>
                  </a:cubicBezTo>
                  <a:lnTo>
                    <a:pt x="277203" y="421732"/>
                  </a:lnTo>
                  <a:lnTo>
                    <a:pt x="83462" y="421732"/>
                  </a:lnTo>
                  <a:cubicBezTo>
                    <a:pt x="77726" y="421732"/>
                    <a:pt x="72993" y="417008"/>
                    <a:pt x="72993" y="411282"/>
                  </a:cubicBezTo>
                  <a:lnTo>
                    <a:pt x="72993" y="93909"/>
                  </a:lnTo>
                  <a:lnTo>
                    <a:pt x="10468" y="93909"/>
                  </a:lnTo>
                  <a:cubicBezTo>
                    <a:pt x="4732" y="93909"/>
                    <a:pt x="0" y="89185"/>
                    <a:pt x="0" y="83315"/>
                  </a:cubicBezTo>
                  <a:cubicBezTo>
                    <a:pt x="0" y="77589"/>
                    <a:pt x="4732" y="72865"/>
                    <a:pt x="10468" y="72865"/>
                  </a:cubicBezTo>
                  <a:lnTo>
                    <a:pt x="83462" y="72865"/>
                  </a:lnTo>
                  <a:lnTo>
                    <a:pt x="291974" y="72865"/>
                  </a:lnTo>
                  <a:lnTo>
                    <a:pt x="291974" y="10450"/>
                  </a:lnTo>
                  <a:cubicBezTo>
                    <a:pt x="291974" y="4581"/>
                    <a:pt x="296706" y="0"/>
                    <a:pt x="30258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07" tIns="45703" rIns="91407" bIns="45703"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charset="-122"/>
                <a:ea typeface="思源黑体 CN Light"/>
                <a:sym typeface="微软雅黑" panose="020B0503020204020204" charset="-122"/>
              </a:endParaRPr>
            </a:p>
          </p:txBody>
        </p:sp>
      </p:grpSp>
      <p:grpSp>
        <p:nvGrpSpPr>
          <p:cNvPr id="22" name="PA-组合 2"/>
          <p:cNvGrpSpPr/>
          <p:nvPr>
            <p:custDataLst>
              <p:tags r:id="rId1"/>
            </p:custDataLst>
          </p:nvPr>
        </p:nvGrpSpPr>
        <p:grpSpPr>
          <a:xfrm>
            <a:off x="1200150" y="988707"/>
            <a:ext cx="10775950" cy="1834322"/>
            <a:chOff x="5925994" y="4936776"/>
            <a:chExt cx="2451336" cy="270229"/>
          </a:xfrm>
        </p:grpSpPr>
        <p:sp>
          <p:nvSpPr>
            <p:cNvPr id="23" name="PA-文本框 6"/>
            <p:cNvSpPr txBox="1"/>
            <p:nvPr>
              <p:custDataLst>
                <p:tags r:id="rId8"/>
              </p:custDataLst>
            </p:nvPr>
          </p:nvSpPr>
          <p:spPr>
            <a:xfrm>
              <a:off x="5925994" y="4936776"/>
              <a:ext cx="2451336" cy="113192"/>
            </a:xfrm>
            <a:prstGeom prst="rect">
              <a:avLst/>
            </a:prstGeom>
            <a:noFill/>
          </p:spPr>
          <p:txBody>
            <a:bodyPr wrap="square" rtlCol="0">
              <a:spAutoFit/>
            </a:bodyPr>
            <a:lstStyle/>
            <a:p>
              <a:pPr algn="l" fontAlgn="base">
                <a:spcBef>
                  <a:spcPct val="20000"/>
                </a:spcBef>
              </a:pPr>
              <a:r>
                <a:rPr lang="zh-CN" altLang="en-US" sz="2000" b="1" dirty="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rPr>
                <a:t>背景和基础</a:t>
              </a:r>
            </a:p>
            <a:p>
              <a:pPr algn="l" fontAlgn="base">
                <a:spcBef>
                  <a:spcPct val="20000"/>
                </a:spcBef>
              </a:pPr>
              <a:endParaRPr lang="en-US" sz="2000" b="1" dirty="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endParaRPr>
            </a:p>
          </p:txBody>
        </p:sp>
        <p:sp>
          <p:nvSpPr>
            <p:cNvPr id="24" name="PA-文本框 42"/>
            <p:cNvSpPr txBox="1"/>
            <p:nvPr>
              <p:custDataLst>
                <p:tags r:id="rId9"/>
              </p:custDataLst>
            </p:nvPr>
          </p:nvSpPr>
          <p:spPr>
            <a:xfrm>
              <a:off x="5926138" y="5004784"/>
              <a:ext cx="2451190" cy="202221"/>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sz="1600" dirty="0">
                  <a:sym typeface="+mn-ea"/>
                </a:rPr>
                <a:t>图像融合就是将多幅同一场景的图像中有价值的信息融合在一起，以获得一幅合成图像。本项目研究的重点是多模式医学图像融合，即通过不同的成像方法对人体同一部位的多幅医学图像进行融合的过程。多尺度图像融合是一种应用广泛</a:t>
              </a:r>
              <a:r>
                <a:rPr lang="zh-CN" altLang="en-US" sz="1600" dirty="0" smtClean="0">
                  <a:sym typeface="+mn-ea"/>
                </a:rPr>
                <a:t>的医学图像融合</a:t>
              </a:r>
              <a:r>
                <a:rPr lang="zh-CN" altLang="en-US" sz="1600" dirty="0">
                  <a:sym typeface="+mn-ea"/>
                </a:rPr>
                <a:t>技术</a:t>
              </a:r>
              <a:r>
                <a:rPr lang="zh-CN" altLang="en-US" sz="1600" dirty="0" smtClean="0">
                  <a:sym typeface="+mn-ea"/>
                </a:rPr>
                <a:t>。随着</a:t>
              </a:r>
              <a:r>
                <a:rPr lang="zh-CN" altLang="en-US" sz="1600" dirty="0">
                  <a:sym typeface="+mn-ea"/>
                </a:rPr>
                <a:t>深度学习的发展，深度学习近年来在图像融合中得到了广泛的</a:t>
              </a:r>
              <a:r>
                <a:rPr lang="zh-CN" altLang="en-US" sz="1600" dirty="0" smtClean="0">
                  <a:sym typeface="+mn-ea"/>
                </a:rPr>
                <a:t>应用，</a:t>
              </a:r>
              <a:r>
                <a:rPr lang="zh-CN" altLang="en-US" sz="1600" dirty="0" smtClean="0">
                  <a:sym typeface="微软雅黑" panose="020B0503020204020204" charset="-122"/>
                </a:rPr>
                <a:t>密集</a:t>
              </a:r>
              <a:r>
                <a:rPr lang="zh-CN" altLang="en-US" sz="1600" dirty="0">
                  <a:sym typeface="微软雅黑" panose="020B0503020204020204" charset="-122"/>
                </a:rPr>
                <a:t>神经网络（</a:t>
              </a:r>
              <a:r>
                <a:rPr lang="en-US" altLang="zh-CN" sz="1600" dirty="0" err="1">
                  <a:sym typeface="微软雅黑" panose="020B0503020204020204" charset="-122"/>
                </a:rPr>
                <a:t>DenseNet</a:t>
              </a:r>
              <a:r>
                <a:rPr lang="zh-CN" altLang="en-US" sz="1600" dirty="0">
                  <a:sym typeface="微软雅黑" panose="020B0503020204020204" charset="-122"/>
                </a:rPr>
                <a:t>）是近年来提出的一种较新的深度学习网络架构，通过浅而密集的特征提取重新提取模块，以更有效的方式提取图像特征</a:t>
              </a:r>
              <a:r>
                <a:rPr lang="zh-CN" altLang="en-US" sz="1600" dirty="0">
                  <a:solidFill>
                    <a:schemeClr val="tx1">
                      <a:lumMod val="50000"/>
                      <a:lumOff val="50000"/>
                    </a:schemeClr>
                  </a:solidFill>
                  <a:latin typeface="微软雅黑" panose="020B0503020204020204" charset="-122"/>
                  <a:ea typeface="思源黑体 CN Light"/>
                  <a:sym typeface="微软雅黑" panose="020B0503020204020204" charset="-122"/>
                </a:rPr>
                <a:t>。</a:t>
              </a:r>
              <a:endParaRPr lang="id-ID" altLang="zh-CN" sz="1600" dirty="0">
                <a:solidFill>
                  <a:schemeClr val="tx1">
                    <a:lumMod val="50000"/>
                    <a:lumOff val="50000"/>
                  </a:schemeClr>
                </a:solidFill>
                <a:latin typeface="微软雅黑" panose="020B0503020204020204" charset="-122"/>
                <a:ea typeface="思源黑体 CN Light"/>
                <a:sym typeface="微软雅黑" panose="020B0503020204020204" charset="-122"/>
              </a:endParaRPr>
            </a:p>
          </p:txBody>
        </p:sp>
      </p:grpSp>
      <p:grpSp>
        <p:nvGrpSpPr>
          <p:cNvPr id="25" name="PA-组合 2"/>
          <p:cNvGrpSpPr/>
          <p:nvPr>
            <p:custDataLst>
              <p:tags r:id="rId2"/>
            </p:custDataLst>
          </p:nvPr>
        </p:nvGrpSpPr>
        <p:grpSpPr>
          <a:xfrm>
            <a:off x="1200785" y="3109595"/>
            <a:ext cx="10775315" cy="1785933"/>
            <a:chOff x="5926136" y="4936776"/>
            <a:chExt cx="2068235" cy="1641071"/>
          </a:xfrm>
        </p:grpSpPr>
        <p:sp>
          <p:nvSpPr>
            <p:cNvPr id="26" name="PA-文本框 6"/>
            <p:cNvSpPr txBox="1"/>
            <p:nvPr>
              <p:custDataLst>
                <p:tags r:id="rId6"/>
              </p:custDataLst>
            </p:nvPr>
          </p:nvSpPr>
          <p:spPr>
            <a:xfrm>
              <a:off x="5926136" y="4936776"/>
              <a:ext cx="1926667" cy="649428"/>
            </a:xfrm>
            <a:prstGeom prst="rect">
              <a:avLst/>
            </a:prstGeom>
            <a:noFill/>
          </p:spPr>
          <p:txBody>
            <a:bodyPr wrap="square" rtlCol="0">
              <a:spAutoFit/>
            </a:bodyPr>
            <a:lstStyle/>
            <a:p>
              <a:r>
                <a:rPr lang="zh-CN" altLang="en-US" sz="2000" b="1" dirty="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rPr>
                <a:t>场景和价值</a:t>
              </a:r>
            </a:p>
            <a:p>
              <a:endParaRPr lang="zh-CN" altLang="en-US" sz="2000" b="1" dirty="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endParaRPr>
            </a:p>
          </p:txBody>
        </p:sp>
        <p:sp>
          <p:nvSpPr>
            <p:cNvPr id="27" name="PA-文本框 42"/>
            <p:cNvSpPr txBox="1"/>
            <p:nvPr>
              <p:custDataLst>
                <p:tags r:id="rId7"/>
              </p:custDataLst>
            </p:nvPr>
          </p:nvSpPr>
          <p:spPr>
            <a:xfrm>
              <a:off x="5926138" y="5318085"/>
              <a:ext cx="2068233" cy="1259762"/>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0" algn="l">
                <a:spcBef>
                  <a:spcPts val="0"/>
                </a:spcBef>
                <a:buClrTx/>
                <a:buSzTx/>
                <a:buFontTx/>
                <a:buNone/>
              </a:pPr>
              <a:r>
                <a:rPr lang="zh-CN" altLang="en-US" sz="1600" dirty="0">
                  <a:sym typeface="+mn-ea"/>
                </a:rPr>
                <a:t>从临床医学角度讲,融合后的图像综合表达了病变局部组织器官的解剖和功能信息,图像的可靠性、稳定性及容错能力大为提高，更便于医生了解病变组织或器官的综合信息，做出更加准确的定位、定性诊断，制定更合理的治疗方案,取得更满意的治疗效果。</a:t>
              </a:r>
              <a:endParaRPr lang="zh-CN" altLang="en-US" sz="1600" dirty="0"/>
            </a:p>
            <a:p>
              <a:pPr marL="0" algn="l">
                <a:spcBef>
                  <a:spcPts val="0"/>
                </a:spcBef>
                <a:buClrTx/>
                <a:buSzTx/>
                <a:buFontTx/>
                <a:buNone/>
              </a:pPr>
              <a:endParaRPr lang="zh-CN" altLang="en-US" sz="1600" dirty="0">
                <a:sym typeface="微软雅黑" panose="020B0503020204020204" charset="-122"/>
              </a:endParaRPr>
            </a:p>
          </p:txBody>
        </p:sp>
      </p:grpSp>
      <p:grpSp>
        <p:nvGrpSpPr>
          <p:cNvPr id="28" name="PA-组合 2"/>
          <p:cNvGrpSpPr/>
          <p:nvPr>
            <p:custDataLst>
              <p:tags r:id="rId3"/>
            </p:custDataLst>
          </p:nvPr>
        </p:nvGrpSpPr>
        <p:grpSpPr>
          <a:xfrm>
            <a:off x="1200794" y="4895214"/>
            <a:ext cx="10251440" cy="1726066"/>
            <a:chOff x="5904615" y="4821642"/>
            <a:chExt cx="2068235" cy="1580603"/>
          </a:xfrm>
        </p:grpSpPr>
        <p:sp>
          <p:nvSpPr>
            <p:cNvPr id="29" name="PA-文本框 6"/>
            <p:cNvSpPr txBox="1"/>
            <p:nvPr>
              <p:custDataLst>
                <p:tags r:id="rId4"/>
              </p:custDataLst>
            </p:nvPr>
          </p:nvSpPr>
          <p:spPr>
            <a:xfrm>
              <a:off x="5904743" y="4821642"/>
              <a:ext cx="1948066" cy="365173"/>
            </a:xfrm>
            <a:prstGeom prst="rect">
              <a:avLst/>
            </a:prstGeom>
            <a:noFill/>
          </p:spPr>
          <p:txBody>
            <a:bodyPr wrap="square" rtlCol="0">
              <a:spAutoFit/>
            </a:bodyPr>
            <a:lstStyle/>
            <a:p>
              <a:r>
                <a:rPr lang="zh-CN" altLang="en-US" sz="2000" b="1" dirty="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rPr>
                <a:t>所需支持</a:t>
              </a:r>
            </a:p>
          </p:txBody>
        </p:sp>
        <p:sp>
          <p:nvSpPr>
            <p:cNvPr id="30" name="PA-文本框 42"/>
            <p:cNvSpPr txBox="1"/>
            <p:nvPr>
              <p:custDataLst>
                <p:tags r:id="rId5"/>
              </p:custDataLst>
            </p:nvPr>
          </p:nvSpPr>
          <p:spPr>
            <a:xfrm>
              <a:off x="5904615" y="5186815"/>
              <a:ext cx="2068235" cy="121543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sz="1600" dirty="0">
                  <a:sym typeface="+mn-ea"/>
                </a:rPr>
                <a:t>（</a:t>
              </a:r>
              <a:r>
                <a:rPr lang="en-US" altLang="zh-CN" sz="1600" dirty="0">
                  <a:sym typeface="+mn-ea"/>
                </a:rPr>
                <a:t>1</a:t>
              </a:r>
              <a:r>
                <a:rPr lang="zh-CN" altLang="en-US" sz="1600" dirty="0">
                  <a:sym typeface="+mn-ea"/>
                </a:rPr>
                <a:t>）了解多尺度图像融合技术和密集神经网络（</a:t>
              </a:r>
              <a:r>
                <a:rPr lang="en-US" altLang="zh-CN" sz="1600" dirty="0" err="1">
                  <a:sym typeface="+mn-ea"/>
                </a:rPr>
                <a:t>DenseNet</a:t>
              </a:r>
              <a:r>
                <a:rPr lang="zh-CN" altLang="en-US" sz="1600" dirty="0">
                  <a:sym typeface="+mn-ea"/>
                </a:rPr>
                <a:t>）的基本架构原理</a:t>
              </a:r>
            </a:p>
            <a:p>
              <a:r>
                <a:rPr lang="zh-CN" altLang="en-US" sz="1600" dirty="0">
                  <a:sym typeface="+mn-ea"/>
                </a:rPr>
                <a:t>（</a:t>
              </a:r>
              <a:r>
                <a:rPr lang="en-US" altLang="zh-CN" sz="1600" dirty="0">
                  <a:sym typeface="+mn-ea"/>
                </a:rPr>
                <a:t>2</a:t>
              </a:r>
              <a:r>
                <a:rPr lang="zh-CN" altLang="en-US" sz="1600" dirty="0">
                  <a:sym typeface="+mn-ea"/>
                </a:rPr>
                <a:t>）使用</a:t>
              </a:r>
              <a:r>
                <a:rPr lang="en-US" altLang="zh-CN" sz="1600" dirty="0">
                  <a:sym typeface="+mn-ea"/>
                </a:rPr>
                <a:t>Python</a:t>
              </a:r>
              <a:r>
                <a:rPr lang="zh-CN" altLang="en-US" sz="1600" dirty="0">
                  <a:sym typeface="+mn-ea"/>
                </a:rPr>
                <a:t>、</a:t>
              </a:r>
              <a:r>
                <a:rPr lang="en-US" altLang="zh-CN" sz="1600" dirty="0" err="1">
                  <a:sym typeface="+mn-ea"/>
                </a:rPr>
                <a:t>Matlab</a:t>
              </a:r>
              <a:r>
                <a:rPr lang="zh-CN" altLang="en-US" sz="1600" dirty="0">
                  <a:sym typeface="+mn-ea"/>
                </a:rPr>
                <a:t>平台进行网络测试训练和图像融合验证</a:t>
              </a:r>
            </a:p>
            <a:p>
              <a:r>
                <a:rPr lang="zh-CN" altLang="en-US" sz="1600" dirty="0">
                  <a:sym typeface="+mn-ea"/>
                </a:rPr>
                <a:t>（</a:t>
              </a:r>
              <a:r>
                <a:rPr lang="en-US" altLang="zh-CN" sz="1600" dirty="0">
                  <a:sym typeface="+mn-ea"/>
                </a:rPr>
                <a:t>3</a:t>
              </a:r>
              <a:r>
                <a:rPr lang="zh-CN" altLang="en-US" sz="1600" dirty="0">
                  <a:sym typeface="+mn-ea"/>
                </a:rPr>
                <a:t>）有大量医学图片文件库进行验证（</a:t>
              </a:r>
              <a:r>
                <a:rPr lang="en-US" altLang="zh-CN" sz="1600" dirty="0">
                  <a:sym typeface="+mn-ea"/>
                </a:rPr>
                <a:t>http://www.med.harvard.edu/aanlib/home.html</a:t>
              </a:r>
              <a:r>
                <a:rPr lang="zh-CN" altLang="en-US" sz="1600" dirty="0">
                  <a:sym typeface="+mn-ea"/>
                </a:rPr>
                <a:t>）   </a:t>
              </a:r>
            </a:p>
            <a:p>
              <a:r>
                <a:rPr lang="zh-CN" altLang="en-US" sz="1600" dirty="0">
                  <a:sym typeface="+mn-ea"/>
                </a:rPr>
                <a:t>（</a:t>
              </a:r>
              <a:r>
                <a:rPr lang="en-US" altLang="zh-CN" sz="1600" dirty="0">
                  <a:sym typeface="+mn-ea"/>
                </a:rPr>
                <a:t>4</a:t>
              </a:r>
              <a:r>
                <a:rPr lang="zh-CN" altLang="en-US" sz="1600" dirty="0">
                  <a:sym typeface="+mn-ea"/>
                </a:rPr>
                <a:t>）硬件设备为</a:t>
              </a:r>
              <a:r>
                <a:rPr lang="en-US" altLang="zh-CN" sz="1600" dirty="0">
                  <a:sym typeface="+mn-ea"/>
                </a:rPr>
                <a:t>NVIDIA GTX 960M GPU</a:t>
              </a:r>
              <a:r>
                <a:rPr lang="zh-CN" altLang="en-US" sz="1600" dirty="0">
                  <a:sym typeface="+mn-ea"/>
                </a:rPr>
                <a:t>和</a:t>
              </a:r>
              <a:r>
                <a:rPr lang="en-US" altLang="zh-CN" sz="1600" dirty="0">
                  <a:sym typeface="+mn-ea"/>
                </a:rPr>
                <a:t>2.30 GHz Intel Core i5-6300HQ CPU</a:t>
              </a:r>
              <a:endParaRPr lang="en-US" altLang="zh-CN" sz="1600" dirty="0">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22" presetClass="entr" presetSubtype="1"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par>
                                <p:cTn id="23" presetID="22" presetClass="entr" presetSubtype="1"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500"/>
                                        <p:tgtEl>
                                          <p:spTgt spid="25"/>
                                        </p:tgtEl>
                                      </p:cBhvr>
                                    </p:animEffect>
                                  </p:childTnLst>
                                </p:cTn>
                              </p:par>
                              <p:par>
                                <p:cTn id="26" presetID="22" presetClass="entr" presetSubtype="1"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up)">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2056" t="14430" r="4174" b="10282"/>
          <a:stretch>
            <a:fillRect/>
          </a:stretch>
        </p:blipFill>
        <p:spPr>
          <a:xfrm>
            <a:off x="725140" y="1613230"/>
            <a:ext cx="3477377" cy="3364889"/>
          </a:xfrm>
          <a:prstGeom prst="rect">
            <a:avLst/>
          </a:prstGeom>
        </p:spPr>
      </p:pic>
      <p:sp>
        <p:nvSpPr>
          <p:cNvPr id="5" name="PA-文本框 11"/>
          <p:cNvSpPr txBox="1">
            <a:spLocks noChangeArrowheads="1"/>
          </p:cNvSpPr>
          <p:nvPr>
            <p:custDataLst>
              <p:tags r:id="rId1"/>
            </p:custDataLst>
          </p:nvPr>
        </p:nvSpPr>
        <p:spPr bwMode="auto">
          <a:xfrm>
            <a:off x="6279606" y="2597843"/>
            <a:ext cx="4660181"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项目规划</a:t>
            </a:r>
          </a:p>
        </p:txBody>
      </p:sp>
      <p:sp>
        <p:nvSpPr>
          <p:cNvPr id="6" name="TextBox 12"/>
          <p:cNvSpPr txBox="1">
            <a:spLocks noChangeArrowheads="1"/>
          </p:cNvSpPr>
          <p:nvPr/>
        </p:nvSpPr>
        <p:spPr bwMode="auto">
          <a:xfrm>
            <a:off x="5057845" y="2326018"/>
            <a:ext cx="1221761" cy="220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2</a:t>
            </a:r>
            <a:endParaRPr lang="zh-CN" altLang="en-US" sz="13735"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7" name="TextBox 1"/>
          <p:cNvSpPr txBox="1">
            <a:spLocks noChangeArrowheads="1"/>
          </p:cNvSpPr>
          <p:nvPr/>
        </p:nvSpPr>
        <p:spPr bwMode="auto">
          <a:xfrm>
            <a:off x="6279605" y="3355259"/>
            <a:ext cx="4934397" cy="6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200" dirty="0">
                <a:gradFill>
                  <a:gsLst>
                    <a:gs pos="0">
                      <a:srgbClr val="4B61B2"/>
                    </a:gs>
                    <a:gs pos="100000">
                      <a:srgbClr val="00B0F0"/>
                    </a:gs>
                  </a:gsLst>
                  <a:lin ang="5400000" scaled="1"/>
                </a:gradFill>
                <a:latin typeface="思源黑体 CN Normal" panose="020B0400000000000000" pitchFamily="34" charset="-122"/>
                <a:ea typeface="思源黑体 CN Normal" panose="020B0400000000000000" pitchFamily="34" charset="-122"/>
              </a:rPr>
              <a:t>Medical image fusion technology based on multi scale dense neural network</a:t>
            </a:r>
            <a:endParaRPr lang="en-US" altLang="zh-CN" sz="1200" dirty="0">
              <a:gradFill>
                <a:gsLst>
                  <a:gs pos="0">
                    <a:srgbClr val="4B61B2"/>
                  </a:gs>
                  <a:gs pos="100000">
                    <a:srgbClr val="00B0F0"/>
                  </a:gs>
                </a:gsLst>
                <a:lin ang="5400000" scaled="1"/>
              </a:gradFill>
              <a:latin typeface="思源黑体 CN Normal" panose="020B0400000000000000" pitchFamily="34" charset="-122"/>
              <a:ea typeface="思源黑体 CN Normal" panose="020B0400000000000000" pitchFamily="34" charset="-122"/>
            </a:endParaRPr>
          </a:p>
        </p:txBody>
      </p:sp>
      <p:sp>
        <p:nvSpPr>
          <p:cNvPr id="8" name="TextBox 2"/>
          <p:cNvSpPr txBox="1">
            <a:spLocks noChangeArrowheads="1"/>
          </p:cNvSpPr>
          <p:nvPr/>
        </p:nvSpPr>
        <p:spPr bwMode="auto">
          <a:xfrm>
            <a:off x="4202517" y="3675394"/>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gradFill>
                  <a:gsLst>
                    <a:gs pos="0">
                      <a:srgbClr val="4B61B2"/>
                    </a:gs>
                    <a:gs pos="100000">
                      <a:srgbClr val="00B0F0"/>
                    </a:gs>
                  </a:gsLst>
                  <a:lin ang="5400000" scaled="1"/>
                </a:gradFill>
              </a:rPr>
              <a:t>Part</a:t>
            </a:r>
            <a:endParaRPr lang="zh-CN" altLang="en-US" sz="2800">
              <a:gradFill>
                <a:gsLst>
                  <a:gs pos="0">
                    <a:srgbClr val="4B61B2"/>
                  </a:gs>
                  <a:gs pos="100000">
                    <a:srgbClr val="00B0F0"/>
                  </a:gs>
                </a:gsLst>
                <a:lin ang="5400000" scaled="1"/>
              </a:gradFill>
            </a:endParaRPr>
          </a:p>
        </p:txBody>
      </p:sp>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anim calcmode="lin" valueType="num">
                                      <p:cBhvr>
                                        <p:cTn id="12" dur="500" fill="hold"/>
                                        <p:tgtEl>
                                          <p:spTgt spid="8"/>
                                        </p:tgtEl>
                                        <p:attrNameLst>
                                          <p:attrName>ppt_x</p:attrName>
                                        </p:attrNameLst>
                                      </p:cBhvr>
                                      <p:tavLst>
                                        <p:tav tm="0">
                                          <p:val>
                                            <p:strVal val="#ppt_x"/>
                                          </p:val>
                                        </p:tav>
                                        <p:tav tm="100000">
                                          <p:val>
                                            <p:strVal val="#ppt_x"/>
                                          </p:val>
                                        </p:tav>
                                      </p:tavLst>
                                    </p:anim>
                                    <p:anim calcmode="lin" valueType="num">
                                      <p:cBhvr>
                                        <p:cTn id="13" dur="5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90"/>
                                          </p:val>
                                        </p:tav>
                                        <p:tav tm="100000">
                                          <p:val>
                                            <p:fltVal val="0"/>
                                          </p:val>
                                        </p:tav>
                                      </p:tavLst>
                                    </p:anim>
                                    <p:animEffect transition="in" filter="fade">
                                      <p:cBhvr>
                                        <p:cTn id="20" dur="500"/>
                                        <p:tgtEl>
                                          <p:spTgt spid="6"/>
                                        </p:tgtEl>
                                      </p:cBhvr>
                                    </p:animEffect>
                                  </p:childTnLst>
                                </p:cTn>
                              </p:par>
                            </p:childTnLst>
                          </p:cTn>
                        </p:par>
                        <p:par>
                          <p:cTn id="21" fill="hold">
                            <p:stCondLst>
                              <p:cond delay="1500"/>
                            </p:stCondLst>
                            <p:childTnLst>
                              <p:par>
                                <p:cTn id="22" presetID="0" presetClass="entr" presetSubtype="0" fill="hold" grpId="0" nodeType="afterEffect">
                                  <p:stCondLst>
                                    <p:cond delay="0"/>
                                  </p:stCondLst>
                                  <p:iterate type="lt">
                                    <p:tmPct val="10000"/>
                                  </p:iterate>
                                  <p:childTnLst>
                                    <p:set>
                                      <p:cBhvr>
                                        <p:cTn id="23" dur="750" fill="hold">
                                          <p:stCondLst>
                                            <p:cond delay="0"/>
                                          </p:stCondLst>
                                        </p:cTn>
                                        <p:tgtEl>
                                          <p:spTgt spid="5"/>
                                        </p:tgtEl>
                                        <p:attrNameLst>
                                          <p:attrName>style.visibility</p:attrName>
                                        </p:attrNameLst>
                                      </p:cBhvr>
                                      <p:to>
                                        <p:strVal val="visible"/>
                                      </p:to>
                                    </p:set>
                                    <p:anim to="" calcmode="lin" valueType="num">
                                      <p:cBhvr>
                                        <p:cTn id="24" dur="750" fill="hold">
                                          <p:stCondLst>
                                            <p:cond delay="0"/>
                                          </p:stCondLst>
                                        </p:cTn>
                                        <p:tgtEl>
                                          <p:spTgt spid="5"/>
                                        </p:tgtEl>
                                        <p:attrNameLst>
                                          <p:attrName>ppt_h</p:attrName>
                                        </p:attrNameLst>
                                      </p:cBhvr>
                                      <p:tavLst>
                                        <p:tav tm="0" fmla="#ppt_h+5*#ppt_h*((1.5-1.5*$)^3-(1.5-1.5*$)^2)">
                                          <p:val>
                                            <p:fltVal val="0"/>
                                          </p:val>
                                        </p:tav>
                                        <p:tav tm="100000">
                                          <p:val>
                                            <p:fltVal val="1"/>
                                          </p:val>
                                        </p:tav>
                                      </p:tavLst>
                                    </p:anim>
                                    <p:anim to="" calcmode="lin" valueType="num">
                                      <p:cBhvr>
                                        <p:cTn id="25" dur="750" fill="hold">
                                          <p:stCondLst>
                                            <p:cond delay="0"/>
                                          </p:stCondLst>
                                        </p:cTn>
                                        <p:tgtEl>
                                          <p:spTgt spid="5"/>
                                        </p:tgtEl>
                                        <p:attrNameLst>
                                          <p:attrName>ppt_w</p:attrName>
                                        </p:attrNameLst>
                                      </p:cBhvr>
                                      <p:tavLst>
                                        <p:tav tm="0" fmla="#ppt_w+2*#ppt_w*((1.5-1.5*$)^3-(1.5-1.5*$)^2)">
                                          <p:val>
                                            <p:fltVal val="0"/>
                                          </p:val>
                                        </p:tav>
                                        <p:tav tm="100000">
                                          <p:val>
                                            <p:fltVal val="1"/>
                                          </p:val>
                                        </p:tav>
                                      </p:tavLst>
                                    </p:anim>
                                    <p:anim to="" calcmode="lin" valueType="num">
                                      <p:cBhvr>
                                        <p:cTn id="26" dur="750" fill="hold">
                                          <p:stCondLst>
                                            <p:cond delay="0"/>
                                          </p:stCondLst>
                                        </p:cTn>
                                        <p:tgtEl>
                                          <p:spTgt spid="5"/>
                                        </p:tgtEl>
                                        <p:attrNameLst>
                                          <p:attrName>ppt_y</p:attrName>
                                        </p:attrNameLst>
                                      </p:cBhvr>
                                      <p:tavLst>
                                        <p:tav tm="0" fmla="#ppt_y+1*((1.5-1.5*$)^3-(1.5-1.5*$)^2)">
                                          <p:val>
                                            <p:fltVal val="0"/>
                                          </p:val>
                                        </p:tav>
                                        <p:tav tm="100000">
                                          <p:val>
                                            <p:fltVal val="1"/>
                                          </p:val>
                                        </p:tav>
                                      </p:tavLst>
                                    </p:anim>
                                  </p:childTnLst>
                                </p:cTn>
                              </p:par>
                            </p:childTnLst>
                          </p:cTn>
                        </p:par>
                        <p:par>
                          <p:cTn id="27" fill="hold">
                            <p:stCondLst>
                              <p:cond delay="2474"/>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utoUpdateAnimBg="0"/>
      <p:bldP spid="7" grpId="0" autoUpdateAnimBg="0"/>
      <p:bldP spid="8"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37419" y="260995"/>
            <a:ext cx="2748839" cy="373183"/>
          </a:xfrm>
        </p:spPr>
        <p:txBody>
          <a:bodyPr>
            <a:noAutofit/>
          </a:bodyPr>
          <a:lstStyle/>
          <a:p>
            <a:pPr algn="l">
              <a:buClrTx/>
              <a:buSzTx/>
              <a:buFontTx/>
            </a:pPr>
            <a:r>
              <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sym typeface="+mn-ea"/>
              </a:rPr>
              <a:t>项目规划</a:t>
            </a:r>
            <a:endPar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5" name="箭头: 五边形 4"/>
          <p:cNvSpPr/>
          <p:nvPr/>
        </p:nvSpPr>
        <p:spPr>
          <a:xfrm>
            <a:off x="0" y="202003"/>
            <a:ext cx="737419" cy="373183"/>
          </a:xfrm>
          <a:prstGeom prst="homePlate">
            <a:avLst/>
          </a:pr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2"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grpSp>
        <p:nvGrpSpPr>
          <p:cNvPr id="2" name="组合 1"/>
          <p:cNvGrpSpPr/>
          <p:nvPr/>
        </p:nvGrpSpPr>
        <p:grpSpPr>
          <a:xfrm>
            <a:off x="654050" y="1310151"/>
            <a:ext cx="2514600" cy="4638148"/>
            <a:chOff x="1097280" y="1271416"/>
            <a:chExt cx="2514600" cy="4638148"/>
          </a:xfrm>
        </p:grpSpPr>
        <p:sp>
          <p:nvSpPr>
            <p:cNvPr id="30" name="Freeform 510"/>
            <p:cNvSpPr/>
            <p:nvPr/>
          </p:nvSpPr>
          <p:spPr bwMode="auto">
            <a:xfrm>
              <a:off x="1273006" y="1506540"/>
              <a:ext cx="2163150" cy="2165625"/>
            </a:xfrm>
            <a:custGeom>
              <a:avLst/>
              <a:gdLst>
                <a:gd name="T0" fmla="*/ 2147483647 w 1009"/>
                <a:gd name="T1" fmla="*/ 2147483647 h 1010"/>
                <a:gd name="T2" fmla="*/ 2147483647 w 1009"/>
                <a:gd name="T3" fmla="*/ 2147483647 h 1010"/>
                <a:gd name="T4" fmla="*/ 2147483647 w 1009"/>
                <a:gd name="T5" fmla="*/ 2147483647 h 1010"/>
                <a:gd name="T6" fmla="*/ 2147483647 w 1009"/>
                <a:gd name="T7" fmla="*/ 2147483647 h 1010"/>
                <a:gd name="T8" fmla="*/ 2147483647 w 1009"/>
                <a:gd name="T9" fmla="*/ 2147483647 h 1010"/>
                <a:gd name="T10" fmla="*/ 2147483647 w 1009"/>
                <a:gd name="T11" fmla="*/ 2147483647 h 1010"/>
                <a:gd name="T12" fmla="*/ 2147483647 w 1009"/>
                <a:gd name="T13" fmla="*/ 2147483647 h 1010"/>
                <a:gd name="T14" fmla="*/ 2147483647 w 1009"/>
                <a:gd name="T15" fmla="*/ 2147483647 h 1010"/>
                <a:gd name="T16" fmla="*/ 2147483647 w 1009"/>
                <a:gd name="T17" fmla="*/ 2147483647 h 1010"/>
                <a:gd name="T18" fmla="*/ 2147483647 w 1009"/>
                <a:gd name="T19" fmla="*/ 2147483647 h 1010"/>
                <a:gd name="T20" fmla="*/ 2147483647 w 1009"/>
                <a:gd name="T21" fmla="*/ 2147483647 h 1010"/>
                <a:gd name="T22" fmla="*/ 2147483647 w 1009"/>
                <a:gd name="T23" fmla="*/ 2147483647 h 1010"/>
                <a:gd name="T24" fmla="*/ 2147483647 w 1009"/>
                <a:gd name="T25" fmla="*/ 2147483647 h 1010"/>
                <a:gd name="T26" fmla="*/ 2147483647 w 1009"/>
                <a:gd name="T27" fmla="*/ 2147483647 h 1010"/>
                <a:gd name="T28" fmla="*/ 2147483647 w 1009"/>
                <a:gd name="T29" fmla="*/ 2147483647 h 1010"/>
                <a:gd name="T30" fmla="*/ 2147483647 w 1009"/>
                <a:gd name="T31" fmla="*/ 2147483647 h 1010"/>
                <a:gd name="T32" fmla="*/ 2147483647 w 1009"/>
                <a:gd name="T33" fmla="*/ 2147483647 h 1010"/>
                <a:gd name="T34" fmla="*/ 2147483647 w 1009"/>
                <a:gd name="T35" fmla="*/ 2147483647 h 1010"/>
                <a:gd name="T36" fmla="*/ 2147483647 w 1009"/>
                <a:gd name="T37" fmla="*/ 2147483647 h 1010"/>
                <a:gd name="T38" fmla="*/ 2147483647 w 1009"/>
                <a:gd name="T39" fmla="*/ 2147483647 h 1010"/>
                <a:gd name="T40" fmla="*/ 2147483647 w 1009"/>
                <a:gd name="T41" fmla="*/ 2147483647 h 1010"/>
                <a:gd name="T42" fmla="*/ 0 w 1009"/>
                <a:gd name="T43" fmla="*/ 2147483647 h 1010"/>
                <a:gd name="T44" fmla="*/ 0 w 1009"/>
                <a:gd name="T45" fmla="*/ 2147483647 h 1010"/>
                <a:gd name="T46" fmla="*/ 2147483647 w 1009"/>
                <a:gd name="T47" fmla="*/ 2147483647 h 1010"/>
                <a:gd name="T48" fmla="*/ 2147483647 w 1009"/>
                <a:gd name="T49" fmla="*/ 2147483647 h 1010"/>
                <a:gd name="T50" fmla="*/ 2147483647 w 1009"/>
                <a:gd name="T51" fmla="*/ 2147483647 h 1010"/>
                <a:gd name="T52" fmla="*/ 2147483647 w 1009"/>
                <a:gd name="T53" fmla="*/ 2147483647 h 1010"/>
                <a:gd name="T54" fmla="*/ 2147483647 w 1009"/>
                <a:gd name="T55" fmla="*/ 2147483647 h 1010"/>
                <a:gd name="T56" fmla="*/ 2147483647 w 1009"/>
                <a:gd name="T57" fmla="*/ 2147483647 h 1010"/>
                <a:gd name="T58" fmla="*/ 2147483647 w 1009"/>
                <a:gd name="T59" fmla="*/ 2147483647 h 1010"/>
                <a:gd name="T60" fmla="*/ 2147483647 w 1009"/>
                <a:gd name="T61" fmla="*/ 2147483647 h 1010"/>
                <a:gd name="T62" fmla="*/ 2147483647 w 1009"/>
                <a:gd name="T63" fmla="*/ 2147483647 h 1010"/>
                <a:gd name="T64" fmla="*/ 2147483647 w 1009"/>
                <a:gd name="T65" fmla="*/ 2147483647 h 1010"/>
                <a:gd name="T66" fmla="*/ 2147483647 w 1009"/>
                <a:gd name="T67" fmla="*/ 2147483647 h 1010"/>
                <a:gd name="T68" fmla="*/ 2147483647 w 1009"/>
                <a:gd name="T69" fmla="*/ 2147483647 h 1010"/>
                <a:gd name="T70" fmla="*/ 2147483647 w 1009"/>
                <a:gd name="T71" fmla="*/ 2147483647 h 1010"/>
                <a:gd name="T72" fmla="*/ 2147483647 w 1009"/>
                <a:gd name="T73" fmla="*/ 2147483647 h 1010"/>
                <a:gd name="T74" fmla="*/ 2147483647 w 1009"/>
                <a:gd name="T75" fmla="*/ 2147483647 h 1010"/>
                <a:gd name="T76" fmla="*/ 2147483647 w 1009"/>
                <a:gd name="T77" fmla="*/ 2147483647 h 1010"/>
                <a:gd name="T78" fmla="*/ 2147483647 w 1009"/>
                <a:gd name="T79" fmla="*/ 2147483647 h 1010"/>
                <a:gd name="T80" fmla="*/ 2147483647 w 1009"/>
                <a:gd name="T81" fmla="*/ 2147483647 h 1010"/>
                <a:gd name="T82" fmla="*/ 2147483647 w 1009"/>
                <a:gd name="T83" fmla="*/ 2147483647 h 1010"/>
                <a:gd name="T84" fmla="*/ 2147483647 w 1009"/>
                <a:gd name="T85" fmla="*/ 2147483647 h 1010"/>
                <a:gd name="T86" fmla="*/ 2147483647 w 1009"/>
                <a:gd name="T87" fmla="*/ 2147483647 h 10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09"/>
                <a:gd name="T133" fmla="*/ 0 h 1010"/>
                <a:gd name="T134" fmla="*/ 1009 w 1009"/>
                <a:gd name="T135" fmla="*/ 1010 h 101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09" h="1010">
                  <a:moveTo>
                    <a:pt x="1009" y="506"/>
                  </a:moveTo>
                  <a:lnTo>
                    <a:pt x="1009" y="506"/>
                  </a:lnTo>
                  <a:lnTo>
                    <a:pt x="1009" y="480"/>
                  </a:lnTo>
                  <a:lnTo>
                    <a:pt x="1008" y="453"/>
                  </a:lnTo>
                  <a:lnTo>
                    <a:pt x="1004" y="429"/>
                  </a:lnTo>
                  <a:lnTo>
                    <a:pt x="999" y="404"/>
                  </a:lnTo>
                  <a:lnTo>
                    <a:pt x="995" y="379"/>
                  </a:lnTo>
                  <a:lnTo>
                    <a:pt x="988" y="356"/>
                  </a:lnTo>
                  <a:lnTo>
                    <a:pt x="979" y="332"/>
                  </a:lnTo>
                  <a:lnTo>
                    <a:pt x="970" y="309"/>
                  </a:lnTo>
                  <a:lnTo>
                    <a:pt x="960" y="287"/>
                  </a:lnTo>
                  <a:lnTo>
                    <a:pt x="950" y="265"/>
                  </a:lnTo>
                  <a:lnTo>
                    <a:pt x="937" y="243"/>
                  </a:lnTo>
                  <a:lnTo>
                    <a:pt x="923" y="223"/>
                  </a:lnTo>
                  <a:lnTo>
                    <a:pt x="910" y="204"/>
                  </a:lnTo>
                  <a:lnTo>
                    <a:pt x="894" y="185"/>
                  </a:lnTo>
                  <a:lnTo>
                    <a:pt x="878" y="166"/>
                  </a:lnTo>
                  <a:lnTo>
                    <a:pt x="862" y="149"/>
                  </a:lnTo>
                  <a:lnTo>
                    <a:pt x="845" y="131"/>
                  </a:lnTo>
                  <a:lnTo>
                    <a:pt x="826" y="117"/>
                  </a:lnTo>
                  <a:lnTo>
                    <a:pt x="807" y="101"/>
                  </a:lnTo>
                  <a:lnTo>
                    <a:pt x="788" y="87"/>
                  </a:lnTo>
                  <a:lnTo>
                    <a:pt x="767" y="74"/>
                  </a:lnTo>
                  <a:lnTo>
                    <a:pt x="746" y="61"/>
                  </a:lnTo>
                  <a:lnTo>
                    <a:pt x="724" y="51"/>
                  </a:lnTo>
                  <a:lnTo>
                    <a:pt x="702" y="41"/>
                  </a:lnTo>
                  <a:lnTo>
                    <a:pt x="678" y="31"/>
                  </a:lnTo>
                  <a:lnTo>
                    <a:pt x="655" y="23"/>
                  </a:lnTo>
                  <a:lnTo>
                    <a:pt x="632" y="16"/>
                  </a:lnTo>
                  <a:lnTo>
                    <a:pt x="607" y="12"/>
                  </a:lnTo>
                  <a:lnTo>
                    <a:pt x="582" y="6"/>
                  </a:lnTo>
                  <a:lnTo>
                    <a:pt x="556" y="3"/>
                  </a:lnTo>
                  <a:lnTo>
                    <a:pt x="531" y="1"/>
                  </a:lnTo>
                  <a:lnTo>
                    <a:pt x="505" y="0"/>
                  </a:lnTo>
                  <a:lnTo>
                    <a:pt x="479" y="1"/>
                  </a:lnTo>
                  <a:lnTo>
                    <a:pt x="454" y="3"/>
                  </a:lnTo>
                  <a:lnTo>
                    <a:pt x="428" y="6"/>
                  </a:lnTo>
                  <a:lnTo>
                    <a:pt x="403" y="12"/>
                  </a:lnTo>
                  <a:lnTo>
                    <a:pt x="378" y="16"/>
                  </a:lnTo>
                  <a:lnTo>
                    <a:pt x="355" y="23"/>
                  </a:lnTo>
                  <a:lnTo>
                    <a:pt x="331" y="31"/>
                  </a:lnTo>
                  <a:lnTo>
                    <a:pt x="308" y="41"/>
                  </a:lnTo>
                  <a:lnTo>
                    <a:pt x="286" y="51"/>
                  </a:lnTo>
                  <a:lnTo>
                    <a:pt x="264" y="61"/>
                  </a:lnTo>
                  <a:lnTo>
                    <a:pt x="243" y="74"/>
                  </a:lnTo>
                  <a:lnTo>
                    <a:pt x="222" y="87"/>
                  </a:lnTo>
                  <a:lnTo>
                    <a:pt x="203" y="101"/>
                  </a:lnTo>
                  <a:lnTo>
                    <a:pt x="184" y="117"/>
                  </a:lnTo>
                  <a:lnTo>
                    <a:pt x="165" y="131"/>
                  </a:lnTo>
                  <a:lnTo>
                    <a:pt x="148" y="149"/>
                  </a:lnTo>
                  <a:lnTo>
                    <a:pt x="132" y="166"/>
                  </a:lnTo>
                  <a:lnTo>
                    <a:pt x="116" y="185"/>
                  </a:lnTo>
                  <a:lnTo>
                    <a:pt x="100" y="204"/>
                  </a:lnTo>
                  <a:lnTo>
                    <a:pt x="87" y="223"/>
                  </a:lnTo>
                  <a:lnTo>
                    <a:pt x="73" y="243"/>
                  </a:lnTo>
                  <a:lnTo>
                    <a:pt x="60" y="265"/>
                  </a:lnTo>
                  <a:lnTo>
                    <a:pt x="50" y="287"/>
                  </a:lnTo>
                  <a:lnTo>
                    <a:pt x="40" y="309"/>
                  </a:lnTo>
                  <a:lnTo>
                    <a:pt x="31" y="332"/>
                  </a:lnTo>
                  <a:lnTo>
                    <a:pt x="22" y="356"/>
                  </a:lnTo>
                  <a:lnTo>
                    <a:pt x="15" y="379"/>
                  </a:lnTo>
                  <a:lnTo>
                    <a:pt x="11" y="404"/>
                  </a:lnTo>
                  <a:lnTo>
                    <a:pt x="6" y="429"/>
                  </a:lnTo>
                  <a:lnTo>
                    <a:pt x="2" y="453"/>
                  </a:lnTo>
                  <a:lnTo>
                    <a:pt x="0" y="480"/>
                  </a:lnTo>
                  <a:lnTo>
                    <a:pt x="0" y="506"/>
                  </a:lnTo>
                  <a:lnTo>
                    <a:pt x="0" y="532"/>
                  </a:lnTo>
                  <a:lnTo>
                    <a:pt x="2" y="557"/>
                  </a:lnTo>
                  <a:lnTo>
                    <a:pt x="6" y="583"/>
                  </a:lnTo>
                  <a:lnTo>
                    <a:pt x="11" y="608"/>
                  </a:lnTo>
                  <a:lnTo>
                    <a:pt x="15" y="631"/>
                  </a:lnTo>
                  <a:lnTo>
                    <a:pt x="22" y="656"/>
                  </a:lnTo>
                  <a:lnTo>
                    <a:pt x="31" y="679"/>
                  </a:lnTo>
                  <a:lnTo>
                    <a:pt x="40" y="703"/>
                  </a:lnTo>
                  <a:lnTo>
                    <a:pt x="50" y="725"/>
                  </a:lnTo>
                  <a:lnTo>
                    <a:pt x="60" y="746"/>
                  </a:lnTo>
                  <a:lnTo>
                    <a:pt x="73" y="768"/>
                  </a:lnTo>
                  <a:lnTo>
                    <a:pt x="87" y="789"/>
                  </a:lnTo>
                  <a:lnTo>
                    <a:pt x="100" y="808"/>
                  </a:lnTo>
                  <a:lnTo>
                    <a:pt x="116" y="827"/>
                  </a:lnTo>
                  <a:lnTo>
                    <a:pt x="132" y="846"/>
                  </a:lnTo>
                  <a:lnTo>
                    <a:pt x="148" y="863"/>
                  </a:lnTo>
                  <a:lnTo>
                    <a:pt x="165" y="879"/>
                  </a:lnTo>
                  <a:lnTo>
                    <a:pt x="184" y="895"/>
                  </a:lnTo>
                  <a:lnTo>
                    <a:pt x="203" y="911"/>
                  </a:lnTo>
                  <a:lnTo>
                    <a:pt x="222" y="924"/>
                  </a:lnTo>
                  <a:lnTo>
                    <a:pt x="243" y="937"/>
                  </a:lnTo>
                  <a:lnTo>
                    <a:pt x="264" y="951"/>
                  </a:lnTo>
                  <a:lnTo>
                    <a:pt x="286" y="961"/>
                  </a:lnTo>
                  <a:lnTo>
                    <a:pt x="308" y="971"/>
                  </a:lnTo>
                  <a:lnTo>
                    <a:pt x="331" y="980"/>
                  </a:lnTo>
                  <a:lnTo>
                    <a:pt x="355" y="988"/>
                  </a:lnTo>
                  <a:lnTo>
                    <a:pt x="378" y="994"/>
                  </a:lnTo>
                  <a:lnTo>
                    <a:pt x="403" y="1000"/>
                  </a:lnTo>
                  <a:lnTo>
                    <a:pt x="428" y="1005"/>
                  </a:lnTo>
                  <a:lnTo>
                    <a:pt x="454" y="1009"/>
                  </a:lnTo>
                  <a:lnTo>
                    <a:pt x="479" y="1010"/>
                  </a:lnTo>
                  <a:lnTo>
                    <a:pt x="505" y="1010"/>
                  </a:lnTo>
                  <a:lnTo>
                    <a:pt x="531" y="1010"/>
                  </a:lnTo>
                  <a:lnTo>
                    <a:pt x="556" y="1009"/>
                  </a:lnTo>
                  <a:lnTo>
                    <a:pt x="582" y="1005"/>
                  </a:lnTo>
                  <a:lnTo>
                    <a:pt x="607" y="1000"/>
                  </a:lnTo>
                  <a:lnTo>
                    <a:pt x="632" y="994"/>
                  </a:lnTo>
                  <a:lnTo>
                    <a:pt x="655" y="988"/>
                  </a:lnTo>
                  <a:lnTo>
                    <a:pt x="678" y="980"/>
                  </a:lnTo>
                  <a:lnTo>
                    <a:pt x="702" y="971"/>
                  </a:lnTo>
                  <a:lnTo>
                    <a:pt x="724" y="961"/>
                  </a:lnTo>
                  <a:lnTo>
                    <a:pt x="746" y="951"/>
                  </a:lnTo>
                  <a:lnTo>
                    <a:pt x="767" y="937"/>
                  </a:lnTo>
                  <a:lnTo>
                    <a:pt x="788" y="924"/>
                  </a:lnTo>
                  <a:lnTo>
                    <a:pt x="807" y="911"/>
                  </a:lnTo>
                  <a:lnTo>
                    <a:pt x="826" y="895"/>
                  </a:lnTo>
                  <a:lnTo>
                    <a:pt x="845" y="879"/>
                  </a:lnTo>
                  <a:lnTo>
                    <a:pt x="862" y="863"/>
                  </a:lnTo>
                  <a:lnTo>
                    <a:pt x="878" y="846"/>
                  </a:lnTo>
                  <a:lnTo>
                    <a:pt x="894" y="827"/>
                  </a:lnTo>
                  <a:lnTo>
                    <a:pt x="910" y="808"/>
                  </a:lnTo>
                  <a:lnTo>
                    <a:pt x="923" y="789"/>
                  </a:lnTo>
                  <a:lnTo>
                    <a:pt x="937" y="768"/>
                  </a:lnTo>
                  <a:lnTo>
                    <a:pt x="950" y="746"/>
                  </a:lnTo>
                  <a:lnTo>
                    <a:pt x="960" y="725"/>
                  </a:lnTo>
                  <a:lnTo>
                    <a:pt x="970" y="703"/>
                  </a:lnTo>
                  <a:lnTo>
                    <a:pt x="979" y="679"/>
                  </a:lnTo>
                  <a:lnTo>
                    <a:pt x="988" y="656"/>
                  </a:lnTo>
                  <a:lnTo>
                    <a:pt x="995" y="631"/>
                  </a:lnTo>
                  <a:lnTo>
                    <a:pt x="999" y="608"/>
                  </a:lnTo>
                  <a:lnTo>
                    <a:pt x="1004" y="583"/>
                  </a:lnTo>
                  <a:lnTo>
                    <a:pt x="1008" y="557"/>
                  </a:lnTo>
                  <a:lnTo>
                    <a:pt x="1009" y="532"/>
                  </a:lnTo>
                  <a:lnTo>
                    <a:pt x="1009" y="506"/>
                  </a:lnTo>
                  <a:close/>
                </a:path>
              </a:pathLst>
            </a:custGeom>
            <a:gradFill>
              <a:gsLst>
                <a:gs pos="0">
                  <a:srgbClr val="4B61B2"/>
                </a:gs>
                <a:gs pos="100000">
                  <a:srgbClr val="00B0F0"/>
                </a:gs>
              </a:gsLst>
              <a:lin ang="5400000" scaled="1"/>
            </a:gradFill>
            <a:ln>
              <a:noFill/>
            </a:ln>
          </p:spPr>
          <p:txBody>
            <a:bodyPr/>
            <a:lstStyle/>
            <a:p>
              <a:endParaRPr lang="zh-CN" altLang="en-US">
                <a:latin typeface="微软雅黑" panose="020B0503020204020204" charset="-122"/>
                <a:ea typeface="思源黑体 CN Light"/>
                <a:sym typeface="微软雅黑" panose="020B0503020204020204" charset="-122"/>
              </a:endParaRPr>
            </a:p>
          </p:txBody>
        </p:sp>
        <p:grpSp>
          <p:nvGrpSpPr>
            <p:cNvPr id="32" name="Group 28"/>
            <p:cNvGrpSpPr/>
            <p:nvPr/>
          </p:nvGrpSpPr>
          <p:grpSpPr bwMode="auto">
            <a:xfrm>
              <a:off x="1097280" y="1271416"/>
              <a:ext cx="2514600" cy="4638148"/>
              <a:chOff x="5436721" y="2288774"/>
              <a:chExt cx="1467036" cy="2704141"/>
            </a:xfrm>
          </p:grpSpPr>
          <p:sp>
            <p:nvSpPr>
              <p:cNvPr id="33" name="Freeform 514"/>
              <p:cNvSpPr>
                <a:spLocks noEditPoints="1"/>
              </p:cNvSpPr>
              <p:nvPr/>
            </p:nvSpPr>
            <p:spPr bwMode="auto">
              <a:xfrm>
                <a:off x="5436721" y="2288774"/>
                <a:ext cx="1467036" cy="1639223"/>
              </a:xfrm>
              <a:custGeom>
                <a:avLst/>
                <a:gdLst>
                  <a:gd name="T0" fmla="*/ 1165 w 1172"/>
                  <a:gd name="T1" fmla="*/ 497 h 1312"/>
                  <a:gd name="T2" fmla="*/ 1125 w 1172"/>
                  <a:gd name="T3" fmla="*/ 357 h 1312"/>
                  <a:gd name="T4" fmla="*/ 1055 w 1172"/>
                  <a:gd name="T5" fmla="*/ 234 h 1312"/>
                  <a:gd name="T6" fmla="*/ 959 w 1172"/>
                  <a:gd name="T7" fmla="*/ 134 h 1312"/>
                  <a:gd name="T8" fmla="*/ 840 w 1172"/>
                  <a:gd name="T9" fmla="*/ 58 h 1312"/>
                  <a:gd name="T10" fmla="*/ 704 w 1172"/>
                  <a:gd name="T11" fmla="*/ 11 h 1312"/>
                  <a:gd name="T12" fmla="*/ 586 w 1172"/>
                  <a:gd name="T13" fmla="*/ 0 h 1312"/>
                  <a:gd name="T14" fmla="*/ 440 w 1172"/>
                  <a:gd name="T15" fmla="*/ 19 h 1312"/>
                  <a:gd name="T16" fmla="*/ 306 w 1172"/>
                  <a:gd name="T17" fmla="*/ 71 h 1312"/>
                  <a:gd name="T18" fmla="*/ 192 w 1172"/>
                  <a:gd name="T19" fmla="*/ 151 h 1312"/>
                  <a:gd name="T20" fmla="*/ 100 w 1172"/>
                  <a:gd name="T21" fmla="*/ 258 h 1312"/>
                  <a:gd name="T22" fmla="*/ 36 w 1172"/>
                  <a:gd name="T23" fmla="*/ 384 h 1312"/>
                  <a:gd name="T24" fmla="*/ 3 w 1172"/>
                  <a:gd name="T25" fmla="*/ 526 h 1312"/>
                  <a:gd name="T26" fmla="*/ 3 w 1172"/>
                  <a:gd name="T27" fmla="*/ 640 h 1312"/>
                  <a:gd name="T28" fmla="*/ 29 w 1172"/>
                  <a:gd name="T29" fmla="*/ 766 h 1312"/>
                  <a:gd name="T30" fmla="*/ 81 w 1172"/>
                  <a:gd name="T31" fmla="*/ 883 h 1312"/>
                  <a:gd name="T32" fmla="*/ 156 w 1172"/>
                  <a:gd name="T33" fmla="*/ 984 h 1312"/>
                  <a:gd name="T34" fmla="*/ 251 w 1172"/>
                  <a:gd name="T35" fmla="*/ 1065 h 1312"/>
                  <a:gd name="T36" fmla="*/ 361 w 1172"/>
                  <a:gd name="T37" fmla="*/ 1127 h 1312"/>
                  <a:gd name="T38" fmla="*/ 485 w 1172"/>
                  <a:gd name="T39" fmla="*/ 1163 h 1312"/>
                  <a:gd name="T40" fmla="*/ 713 w 1172"/>
                  <a:gd name="T41" fmla="*/ 1157 h 1312"/>
                  <a:gd name="T42" fmla="*/ 834 w 1172"/>
                  <a:gd name="T43" fmla="*/ 1116 h 1312"/>
                  <a:gd name="T44" fmla="*/ 942 w 1172"/>
                  <a:gd name="T45" fmla="*/ 1051 h 1312"/>
                  <a:gd name="T46" fmla="*/ 1032 w 1172"/>
                  <a:gd name="T47" fmla="*/ 965 h 1312"/>
                  <a:gd name="T48" fmla="*/ 1104 w 1172"/>
                  <a:gd name="T49" fmla="*/ 860 h 1312"/>
                  <a:gd name="T50" fmla="*/ 1150 w 1172"/>
                  <a:gd name="T51" fmla="*/ 742 h 1312"/>
                  <a:gd name="T52" fmla="*/ 1171 w 1172"/>
                  <a:gd name="T53" fmla="*/ 612 h 1312"/>
                  <a:gd name="T54" fmla="*/ 563 w 1172"/>
                  <a:gd name="T55" fmla="*/ 1025 h 1312"/>
                  <a:gd name="T56" fmla="*/ 455 w 1172"/>
                  <a:gd name="T57" fmla="*/ 1006 h 1312"/>
                  <a:gd name="T58" fmla="*/ 357 w 1172"/>
                  <a:gd name="T59" fmla="*/ 962 h 1312"/>
                  <a:gd name="T60" fmla="*/ 275 w 1172"/>
                  <a:gd name="T61" fmla="*/ 896 h 1312"/>
                  <a:gd name="T62" fmla="*/ 210 w 1172"/>
                  <a:gd name="T63" fmla="*/ 813 h 1312"/>
                  <a:gd name="T64" fmla="*/ 166 w 1172"/>
                  <a:gd name="T65" fmla="*/ 717 h 1312"/>
                  <a:gd name="T66" fmla="*/ 147 w 1172"/>
                  <a:gd name="T67" fmla="*/ 608 h 1312"/>
                  <a:gd name="T68" fmla="*/ 151 w 1172"/>
                  <a:gd name="T69" fmla="*/ 519 h 1312"/>
                  <a:gd name="T70" fmla="*/ 181 w 1172"/>
                  <a:gd name="T71" fmla="*/ 414 h 1312"/>
                  <a:gd name="T72" fmla="*/ 233 w 1172"/>
                  <a:gd name="T73" fmla="*/ 322 h 1312"/>
                  <a:gd name="T74" fmla="*/ 306 w 1172"/>
                  <a:gd name="T75" fmla="*/ 246 h 1312"/>
                  <a:gd name="T76" fmla="*/ 395 w 1172"/>
                  <a:gd name="T77" fmla="*/ 189 h 1312"/>
                  <a:gd name="T78" fmla="*/ 497 w 1172"/>
                  <a:gd name="T79" fmla="*/ 154 h 1312"/>
                  <a:gd name="T80" fmla="*/ 586 w 1172"/>
                  <a:gd name="T81" fmla="*/ 145 h 1312"/>
                  <a:gd name="T82" fmla="*/ 695 w 1172"/>
                  <a:gd name="T83" fmla="*/ 159 h 1312"/>
                  <a:gd name="T84" fmla="*/ 796 w 1172"/>
                  <a:gd name="T85" fmla="*/ 198 h 1312"/>
                  <a:gd name="T86" fmla="*/ 882 w 1172"/>
                  <a:gd name="T87" fmla="*/ 259 h 1312"/>
                  <a:gd name="T88" fmla="*/ 950 w 1172"/>
                  <a:gd name="T89" fmla="*/ 339 h 1312"/>
                  <a:gd name="T90" fmla="*/ 999 w 1172"/>
                  <a:gd name="T91" fmla="*/ 434 h 1312"/>
                  <a:gd name="T92" fmla="*/ 1023 w 1172"/>
                  <a:gd name="T93" fmla="*/ 541 h 1312"/>
                  <a:gd name="T94" fmla="*/ 1023 w 1172"/>
                  <a:gd name="T95" fmla="*/ 631 h 1312"/>
                  <a:gd name="T96" fmla="*/ 999 w 1172"/>
                  <a:gd name="T97" fmla="*/ 737 h 1312"/>
                  <a:gd name="T98" fmla="*/ 950 w 1172"/>
                  <a:gd name="T99" fmla="*/ 832 h 1312"/>
                  <a:gd name="T100" fmla="*/ 882 w 1172"/>
                  <a:gd name="T101" fmla="*/ 911 h 1312"/>
                  <a:gd name="T102" fmla="*/ 796 w 1172"/>
                  <a:gd name="T103" fmla="*/ 972 h 1312"/>
                  <a:gd name="T104" fmla="*/ 695 w 1172"/>
                  <a:gd name="T105" fmla="*/ 1011 h 1312"/>
                  <a:gd name="T106" fmla="*/ 586 w 1172"/>
                  <a:gd name="T107" fmla="*/ 1026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2" h="1312">
                    <a:moveTo>
                      <a:pt x="1172" y="586"/>
                    </a:moveTo>
                    <a:lnTo>
                      <a:pt x="1172" y="586"/>
                    </a:lnTo>
                    <a:lnTo>
                      <a:pt x="1171" y="555"/>
                    </a:lnTo>
                    <a:lnTo>
                      <a:pt x="1169" y="526"/>
                    </a:lnTo>
                    <a:lnTo>
                      <a:pt x="1165" y="497"/>
                    </a:lnTo>
                    <a:lnTo>
                      <a:pt x="1160" y="468"/>
                    </a:lnTo>
                    <a:lnTo>
                      <a:pt x="1153" y="438"/>
                    </a:lnTo>
                    <a:lnTo>
                      <a:pt x="1146" y="411"/>
                    </a:lnTo>
                    <a:lnTo>
                      <a:pt x="1136" y="384"/>
                    </a:lnTo>
                    <a:lnTo>
                      <a:pt x="1125" y="357"/>
                    </a:lnTo>
                    <a:lnTo>
                      <a:pt x="1114" y="332"/>
                    </a:lnTo>
                    <a:lnTo>
                      <a:pt x="1101" y="306"/>
                    </a:lnTo>
                    <a:lnTo>
                      <a:pt x="1088" y="281"/>
                    </a:lnTo>
                    <a:lnTo>
                      <a:pt x="1071" y="258"/>
                    </a:lnTo>
                    <a:lnTo>
                      <a:pt x="1055" y="234"/>
                    </a:lnTo>
                    <a:lnTo>
                      <a:pt x="1038" y="212"/>
                    </a:lnTo>
                    <a:lnTo>
                      <a:pt x="1019" y="192"/>
                    </a:lnTo>
                    <a:lnTo>
                      <a:pt x="1000" y="172"/>
                    </a:lnTo>
                    <a:lnTo>
                      <a:pt x="980" y="151"/>
                    </a:lnTo>
                    <a:lnTo>
                      <a:pt x="959" y="134"/>
                    </a:lnTo>
                    <a:lnTo>
                      <a:pt x="936" y="116"/>
                    </a:lnTo>
                    <a:lnTo>
                      <a:pt x="914" y="100"/>
                    </a:lnTo>
                    <a:lnTo>
                      <a:pt x="889" y="84"/>
                    </a:lnTo>
                    <a:lnTo>
                      <a:pt x="864" y="71"/>
                    </a:lnTo>
                    <a:lnTo>
                      <a:pt x="840" y="58"/>
                    </a:lnTo>
                    <a:lnTo>
                      <a:pt x="813" y="46"/>
                    </a:lnTo>
                    <a:lnTo>
                      <a:pt x="787" y="35"/>
                    </a:lnTo>
                    <a:lnTo>
                      <a:pt x="759" y="26"/>
                    </a:lnTo>
                    <a:lnTo>
                      <a:pt x="732" y="19"/>
                    </a:lnTo>
                    <a:lnTo>
                      <a:pt x="704" y="11"/>
                    </a:lnTo>
                    <a:lnTo>
                      <a:pt x="675" y="7"/>
                    </a:lnTo>
                    <a:lnTo>
                      <a:pt x="646" y="3"/>
                    </a:lnTo>
                    <a:lnTo>
                      <a:pt x="617" y="1"/>
                    </a:lnTo>
                    <a:lnTo>
                      <a:pt x="586" y="0"/>
                    </a:lnTo>
                    <a:lnTo>
                      <a:pt x="586" y="0"/>
                    </a:lnTo>
                    <a:lnTo>
                      <a:pt x="555" y="1"/>
                    </a:lnTo>
                    <a:lnTo>
                      <a:pt x="526" y="3"/>
                    </a:lnTo>
                    <a:lnTo>
                      <a:pt x="497" y="7"/>
                    </a:lnTo>
                    <a:lnTo>
                      <a:pt x="468" y="11"/>
                    </a:lnTo>
                    <a:lnTo>
                      <a:pt x="440" y="19"/>
                    </a:lnTo>
                    <a:lnTo>
                      <a:pt x="412" y="26"/>
                    </a:lnTo>
                    <a:lnTo>
                      <a:pt x="385" y="35"/>
                    </a:lnTo>
                    <a:lnTo>
                      <a:pt x="359" y="46"/>
                    </a:lnTo>
                    <a:lnTo>
                      <a:pt x="332" y="58"/>
                    </a:lnTo>
                    <a:lnTo>
                      <a:pt x="306" y="71"/>
                    </a:lnTo>
                    <a:lnTo>
                      <a:pt x="283" y="84"/>
                    </a:lnTo>
                    <a:lnTo>
                      <a:pt x="258" y="100"/>
                    </a:lnTo>
                    <a:lnTo>
                      <a:pt x="236" y="116"/>
                    </a:lnTo>
                    <a:lnTo>
                      <a:pt x="213" y="134"/>
                    </a:lnTo>
                    <a:lnTo>
                      <a:pt x="192" y="151"/>
                    </a:lnTo>
                    <a:lnTo>
                      <a:pt x="172" y="172"/>
                    </a:lnTo>
                    <a:lnTo>
                      <a:pt x="153" y="192"/>
                    </a:lnTo>
                    <a:lnTo>
                      <a:pt x="134" y="212"/>
                    </a:lnTo>
                    <a:lnTo>
                      <a:pt x="116" y="234"/>
                    </a:lnTo>
                    <a:lnTo>
                      <a:pt x="100" y="258"/>
                    </a:lnTo>
                    <a:lnTo>
                      <a:pt x="84" y="281"/>
                    </a:lnTo>
                    <a:lnTo>
                      <a:pt x="71" y="306"/>
                    </a:lnTo>
                    <a:lnTo>
                      <a:pt x="58" y="332"/>
                    </a:lnTo>
                    <a:lnTo>
                      <a:pt x="46" y="357"/>
                    </a:lnTo>
                    <a:lnTo>
                      <a:pt x="36" y="384"/>
                    </a:lnTo>
                    <a:lnTo>
                      <a:pt x="26" y="411"/>
                    </a:lnTo>
                    <a:lnTo>
                      <a:pt x="19" y="438"/>
                    </a:lnTo>
                    <a:lnTo>
                      <a:pt x="12" y="468"/>
                    </a:lnTo>
                    <a:lnTo>
                      <a:pt x="7" y="497"/>
                    </a:lnTo>
                    <a:lnTo>
                      <a:pt x="3" y="526"/>
                    </a:lnTo>
                    <a:lnTo>
                      <a:pt x="1" y="555"/>
                    </a:lnTo>
                    <a:lnTo>
                      <a:pt x="0" y="586"/>
                    </a:lnTo>
                    <a:lnTo>
                      <a:pt x="0" y="586"/>
                    </a:lnTo>
                    <a:lnTo>
                      <a:pt x="1" y="612"/>
                    </a:lnTo>
                    <a:lnTo>
                      <a:pt x="3" y="640"/>
                    </a:lnTo>
                    <a:lnTo>
                      <a:pt x="6" y="666"/>
                    </a:lnTo>
                    <a:lnTo>
                      <a:pt x="10" y="691"/>
                    </a:lnTo>
                    <a:lnTo>
                      <a:pt x="14" y="717"/>
                    </a:lnTo>
                    <a:lnTo>
                      <a:pt x="22" y="742"/>
                    </a:lnTo>
                    <a:lnTo>
                      <a:pt x="29" y="766"/>
                    </a:lnTo>
                    <a:lnTo>
                      <a:pt x="38" y="791"/>
                    </a:lnTo>
                    <a:lnTo>
                      <a:pt x="46" y="815"/>
                    </a:lnTo>
                    <a:lnTo>
                      <a:pt x="57" y="838"/>
                    </a:lnTo>
                    <a:lnTo>
                      <a:pt x="68" y="860"/>
                    </a:lnTo>
                    <a:lnTo>
                      <a:pt x="81" y="883"/>
                    </a:lnTo>
                    <a:lnTo>
                      <a:pt x="95" y="904"/>
                    </a:lnTo>
                    <a:lnTo>
                      <a:pt x="109" y="925"/>
                    </a:lnTo>
                    <a:lnTo>
                      <a:pt x="124" y="944"/>
                    </a:lnTo>
                    <a:lnTo>
                      <a:pt x="140" y="965"/>
                    </a:lnTo>
                    <a:lnTo>
                      <a:pt x="156" y="984"/>
                    </a:lnTo>
                    <a:lnTo>
                      <a:pt x="173" y="1001"/>
                    </a:lnTo>
                    <a:lnTo>
                      <a:pt x="192" y="1019"/>
                    </a:lnTo>
                    <a:lnTo>
                      <a:pt x="211" y="1035"/>
                    </a:lnTo>
                    <a:lnTo>
                      <a:pt x="230" y="1051"/>
                    </a:lnTo>
                    <a:lnTo>
                      <a:pt x="251" y="1065"/>
                    </a:lnTo>
                    <a:lnTo>
                      <a:pt x="271" y="1080"/>
                    </a:lnTo>
                    <a:lnTo>
                      <a:pt x="293" y="1093"/>
                    </a:lnTo>
                    <a:lnTo>
                      <a:pt x="315" y="1105"/>
                    </a:lnTo>
                    <a:lnTo>
                      <a:pt x="338" y="1116"/>
                    </a:lnTo>
                    <a:lnTo>
                      <a:pt x="361" y="1127"/>
                    </a:lnTo>
                    <a:lnTo>
                      <a:pt x="385" y="1135"/>
                    </a:lnTo>
                    <a:lnTo>
                      <a:pt x="410" y="1144"/>
                    </a:lnTo>
                    <a:lnTo>
                      <a:pt x="434" y="1151"/>
                    </a:lnTo>
                    <a:lnTo>
                      <a:pt x="459" y="1157"/>
                    </a:lnTo>
                    <a:lnTo>
                      <a:pt x="485" y="1163"/>
                    </a:lnTo>
                    <a:lnTo>
                      <a:pt x="485" y="1312"/>
                    </a:lnTo>
                    <a:lnTo>
                      <a:pt x="687" y="1312"/>
                    </a:lnTo>
                    <a:lnTo>
                      <a:pt x="687" y="1163"/>
                    </a:lnTo>
                    <a:lnTo>
                      <a:pt x="687" y="1163"/>
                    </a:lnTo>
                    <a:lnTo>
                      <a:pt x="713" y="1157"/>
                    </a:lnTo>
                    <a:lnTo>
                      <a:pt x="738" y="1151"/>
                    </a:lnTo>
                    <a:lnTo>
                      <a:pt x="762" y="1144"/>
                    </a:lnTo>
                    <a:lnTo>
                      <a:pt x="787" y="1135"/>
                    </a:lnTo>
                    <a:lnTo>
                      <a:pt x="811" y="1127"/>
                    </a:lnTo>
                    <a:lnTo>
                      <a:pt x="834" y="1116"/>
                    </a:lnTo>
                    <a:lnTo>
                      <a:pt x="857" y="1105"/>
                    </a:lnTo>
                    <a:lnTo>
                      <a:pt x="879" y="1093"/>
                    </a:lnTo>
                    <a:lnTo>
                      <a:pt x="901" y="1080"/>
                    </a:lnTo>
                    <a:lnTo>
                      <a:pt x="921" y="1065"/>
                    </a:lnTo>
                    <a:lnTo>
                      <a:pt x="942" y="1051"/>
                    </a:lnTo>
                    <a:lnTo>
                      <a:pt x="961" y="1035"/>
                    </a:lnTo>
                    <a:lnTo>
                      <a:pt x="980" y="1019"/>
                    </a:lnTo>
                    <a:lnTo>
                      <a:pt x="999" y="1001"/>
                    </a:lnTo>
                    <a:lnTo>
                      <a:pt x="1016" y="984"/>
                    </a:lnTo>
                    <a:lnTo>
                      <a:pt x="1032" y="965"/>
                    </a:lnTo>
                    <a:lnTo>
                      <a:pt x="1048" y="944"/>
                    </a:lnTo>
                    <a:lnTo>
                      <a:pt x="1063" y="925"/>
                    </a:lnTo>
                    <a:lnTo>
                      <a:pt x="1077" y="904"/>
                    </a:lnTo>
                    <a:lnTo>
                      <a:pt x="1090" y="883"/>
                    </a:lnTo>
                    <a:lnTo>
                      <a:pt x="1104" y="860"/>
                    </a:lnTo>
                    <a:lnTo>
                      <a:pt x="1115" y="838"/>
                    </a:lnTo>
                    <a:lnTo>
                      <a:pt x="1125" y="815"/>
                    </a:lnTo>
                    <a:lnTo>
                      <a:pt x="1134" y="791"/>
                    </a:lnTo>
                    <a:lnTo>
                      <a:pt x="1143" y="766"/>
                    </a:lnTo>
                    <a:lnTo>
                      <a:pt x="1150" y="742"/>
                    </a:lnTo>
                    <a:lnTo>
                      <a:pt x="1158" y="717"/>
                    </a:lnTo>
                    <a:lnTo>
                      <a:pt x="1162" y="691"/>
                    </a:lnTo>
                    <a:lnTo>
                      <a:pt x="1166" y="666"/>
                    </a:lnTo>
                    <a:lnTo>
                      <a:pt x="1169" y="640"/>
                    </a:lnTo>
                    <a:lnTo>
                      <a:pt x="1171" y="612"/>
                    </a:lnTo>
                    <a:lnTo>
                      <a:pt x="1172" y="586"/>
                    </a:lnTo>
                    <a:lnTo>
                      <a:pt x="1172" y="586"/>
                    </a:lnTo>
                    <a:close/>
                    <a:moveTo>
                      <a:pt x="586" y="1026"/>
                    </a:moveTo>
                    <a:lnTo>
                      <a:pt x="586" y="1026"/>
                    </a:lnTo>
                    <a:lnTo>
                      <a:pt x="563" y="1025"/>
                    </a:lnTo>
                    <a:lnTo>
                      <a:pt x="541" y="1023"/>
                    </a:lnTo>
                    <a:lnTo>
                      <a:pt x="519" y="1020"/>
                    </a:lnTo>
                    <a:lnTo>
                      <a:pt x="497" y="1016"/>
                    </a:lnTo>
                    <a:lnTo>
                      <a:pt x="477" y="1011"/>
                    </a:lnTo>
                    <a:lnTo>
                      <a:pt x="455" y="1006"/>
                    </a:lnTo>
                    <a:lnTo>
                      <a:pt x="434" y="998"/>
                    </a:lnTo>
                    <a:lnTo>
                      <a:pt x="414" y="991"/>
                    </a:lnTo>
                    <a:lnTo>
                      <a:pt x="395" y="982"/>
                    </a:lnTo>
                    <a:lnTo>
                      <a:pt x="376" y="972"/>
                    </a:lnTo>
                    <a:lnTo>
                      <a:pt x="357" y="962"/>
                    </a:lnTo>
                    <a:lnTo>
                      <a:pt x="340" y="950"/>
                    </a:lnTo>
                    <a:lnTo>
                      <a:pt x="322" y="939"/>
                    </a:lnTo>
                    <a:lnTo>
                      <a:pt x="306" y="925"/>
                    </a:lnTo>
                    <a:lnTo>
                      <a:pt x="290" y="911"/>
                    </a:lnTo>
                    <a:lnTo>
                      <a:pt x="275" y="896"/>
                    </a:lnTo>
                    <a:lnTo>
                      <a:pt x="261" y="882"/>
                    </a:lnTo>
                    <a:lnTo>
                      <a:pt x="246" y="866"/>
                    </a:lnTo>
                    <a:lnTo>
                      <a:pt x="233" y="848"/>
                    </a:lnTo>
                    <a:lnTo>
                      <a:pt x="221" y="832"/>
                    </a:lnTo>
                    <a:lnTo>
                      <a:pt x="210" y="813"/>
                    </a:lnTo>
                    <a:lnTo>
                      <a:pt x="200" y="796"/>
                    </a:lnTo>
                    <a:lnTo>
                      <a:pt x="189" y="777"/>
                    </a:lnTo>
                    <a:lnTo>
                      <a:pt x="181" y="756"/>
                    </a:lnTo>
                    <a:lnTo>
                      <a:pt x="172" y="737"/>
                    </a:lnTo>
                    <a:lnTo>
                      <a:pt x="166" y="717"/>
                    </a:lnTo>
                    <a:lnTo>
                      <a:pt x="160" y="695"/>
                    </a:lnTo>
                    <a:lnTo>
                      <a:pt x="154" y="675"/>
                    </a:lnTo>
                    <a:lnTo>
                      <a:pt x="151" y="653"/>
                    </a:lnTo>
                    <a:lnTo>
                      <a:pt x="149" y="631"/>
                    </a:lnTo>
                    <a:lnTo>
                      <a:pt x="147" y="608"/>
                    </a:lnTo>
                    <a:lnTo>
                      <a:pt x="146" y="586"/>
                    </a:lnTo>
                    <a:lnTo>
                      <a:pt x="146" y="586"/>
                    </a:lnTo>
                    <a:lnTo>
                      <a:pt x="147" y="562"/>
                    </a:lnTo>
                    <a:lnTo>
                      <a:pt x="149" y="541"/>
                    </a:lnTo>
                    <a:lnTo>
                      <a:pt x="151" y="519"/>
                    </a:lnTo>
                    <a:lnTo>
                      <a:pt x="154" y="497"/>
                    </a:lnTo>
                    <a:lnTo>
                      <a:pt x="160" y="475"/>
                    </a:lnTo>
                    <a:lnTo>
                      <a:pt x="166" y="454"/>
                    </a:lnTo>
                    <a:lnTo>
                      <a:pt x="172" y="434"/>
                    </a:lnTo>
                    <a:lnTo>
                      <a:pt x="181" y="414"/>
                    </a:lnTo>
                    <a:lnTo>
                      <a:pt x="189" y="395"/>
                    </a:lnTo>
                    <a:lnTo>
                      <a:pt x="200" y="376"/>
                    </a:lnTo>
                    <a:lnTo>
                      <a:pt x="210" y="357"/>
                    </a:lnTo>
                    <a:lnTo>
                      <a:pt x="221" y="339"/>
                    </a:lnTo>
                    <a:lnTo>
                      <a:pt x="233" y="322"/>
                    </a:lnTo>
                    <a:lnTo>
                      <a:pt x="246" y="306"/>
                    </a:lnTo>
                    <a:lnTo>
                      <a:pt x="261" y="290"/>
                    </a:lnTo>
                    <a:lnTo>
                      <a:pt x="275" y="274"/>
                    </a:lnTo>
                    <a:lnTo>
                      <a:pt x="290" y="259"/>
                    </a:lnTo>
                    <a:lnTo>
                      <a:pt x="306" y="246"/>
                    </a:lnTo>
                    <a:lnTo>
                      <a:pt x="322" y="233"/>
                    </a:lnTo>
                    <a:lnTo>
                      <a:pt x="340" y="221"/>
                    </a:lnTo>
                    <a:lnTo>
                      <a:pt x="357" y="210"/>
                    </a:lnTo>
                    <a:lnTo>
                      <a:pt x="376" y="198"/>
                    </a:lnTo>
                    <a:lnTo>
                      <a:pt x="395" y="189"/>
                    </a:lnTo>
                    <a:lnTo>
                      <a:pt x="414" y="180"/>
                    </a:lnTo>
                    <a:lnTo>
                      <a:pt x="434" y="172"/>
                    </a:lnTo>
                    <a:lnTo>
                      <a:pt x="455" y="166"/>
                    </a:lnTo>
                    <a:lnTo>
                      <a:pt x="477" y="159"/>
                    </a:lnTo>
                    <a:lnTo>
                      <a:pt x="497" y="154"/>
                    </a:lnTo>
                    <a:lnTo>
                      <a:pt x="519" y="150"/>
                    </a:lnTo>
                    <a:lnTo>
                      <a:pt x="541" y="148"/>
                    </a:lnTo>
                    <a:lnTo>
                      <a:pt x="563" y="145"/>
                    </a:lnTo>
                    <a:lnTo>
                      <a:pt x="586" y="145"/>
                    </a:lnTo>
                    <a:lnTo>
                      <a:pt x="586" y="145"/>
                    </a:lnTo>
                    <a:lnTo>
                      <a:pt x="609" y="145"/>
                    </a:lnTo>
                    <a:lnTo>
                      <a:pt x="631" y="148"/>
                    </a:lnTo>
                    <a:lnTo>
                      <a:pt x="653" y="150"/>
                    </a:lnTo>
                    <a:lnTo>
                      <a:pt x="675" y="154"/>
                    </a:lnTo>
                    <a:lnTo>
                      <a:pt x="695" y="159"/>
                    </a:lnTo>
                    <a:lnTo>
                      <a:pt x="717" y="166"/>
                    </a:lnTo>
                    <a:lnTo>
                      <a:pt x="738" y="172"/>
                    </a:lnTo>
                    <a:lnTo>
                      <a:pt x="757" y="180"/>
                    </a:lnTo>
                    <a:lnTo>
                      <a:pt x="777" y="189"/>
                    </a:lnTo>
                    <a:lnTo>
                      <a:pt x="796" y="198"/>
                    </a:lnTo>
                    <a:lnTo>
                      <a:pt x="813" y="210"/>
                    </a:lnTo>
                    <a:lnTo>
                      <a:pt x="832" y="221"/>
                    </a:lnTo>
                    <a:lnTo>
                      <a:pt x="850" y="233"/>
                    </a:lnTo>
                    <a:lnTo>
                      <a:pt x="866" y="246"/>
                    </a:lnTo>
                    <a:lnTo>
                      <a:pt x="882" y="259"/>
                    </a:lnTo>
                    <a:lnTo>
                      <a:pt x="897" y="274"/>
                    </a:lnTo>
                    <a:lnTo>
                      <a:pt x="911" y="290"/>
                    </a:lnTo>
                    <a:lnTo>
                      <a:pt x="926" y="306"/>
                    </a:lnTo>
                    <a:lnTo>
                      <a:pt x="939" y="322"/>
                    </a:lnTo>
                    <a:lnTo>
                      <a:pt x="950" y="339"/>
                    </a:lnTo>
                    <a:lnTo>
                      <a:pt x="962" y="357"/>
                    </a:lnTo>
                    <a:lnTo>
                      <a:pt x="972" y="376"/>
                    </a:lnTo>
                    <a:lnTo>
                      <a:pt x="983" y="395"/>
                    </a:lnTo>
                    <a:lnTo>
                      <a:pt x="991" y="414"/>
                    </a:lnTo>
                    <a:lnTo>
                      <a:pt x="999" y="434"/>
                    </a:lnTo>
                    <a:lnTo>
                      <a:pt x="1006" y="454"/>
                    </a:lnTo>
                    <a:lnTo>
                      <a:pt x="1012" y="475"/>
                    </a:lnTo>
                    <a:lnTo>
                      <a:pt x="1018" y="497"/>
                    </a:lnTo>
                    <a:lnTo>
                      <a:pt x="1020" y="519"/>
                    </a:lnTo>
                    <a:lnTo>
                      <a:pt x="1023" y="541"/>
                    </a:lnTo>
                    <a:lnTo>
                      <a:pt x="1025" y="562"/>
                    </a:lnTo>
                    <a:lnTo>
                      <a:pt x="1026" y="586"/>
                    </a:lnTo>
                    <a:lnTo>
                      <a:pt x="1026" y="586"/>
                    </a:lnTo>
                    <a:lnTo>
                      <a:pt x="1025" y="608"/>
                    </a:lnTo>
                    <a:lnTo>
                      <a:pt x="1023" y="631"/>
                    </a:lnTo>
                    <a:lnTo>
                      <a:pt x="1020" y="653"/>
                    </a:lnTo>
                    <a:lnTo>
                      <a:pt x="1018" y="675"/>
                    </a:lnTo>
                    <a:lnTo>
                      <a:pt x="1012" y="695"/>
                    </a:lnTo>
                    <a:lnTo>
                      <a:pt x="1006" y="717"/>
                    </a:lnTo>
                    <a:lnTo>
                      <a:pt x="999" y="737"/>
                    </a:lnTo>
                    <a:lnTo>
                      <a:pt x="991" y="756"/>
                    </a:lnTo>
                    <a:lnTo>
                      <a:pt x="983" y="777"/>
                    </a:lnTo>
                    <a:lnTo>
                      <a:pt x="972" y="796"/>
                    </a:lnTo>
                    <a:lnTo>
                      <a:pt x="962" y="813"/>
                    </a:lnTo>
                    <a:lnTo>
                      <a:pt x="950" y="832"/>
                    </a:lnTo>
                    <a:lnTo>
                      <a:pt x="939" y="848"/>
                    </a:lnTo>
                    <a:lnTo>
                      <a:pt x="926" y="866"/>
                    </a:lnTo>
                    <a:lnTo>
                      <a:pt x="911" y="882"/>
                    </a:lnTo>
                    <a:lnTo>
                      <a:pt x="897" y="896"/>
                    </a:lnTo>
                    <a:lnTo>
                      <a:pt x="882" y="911"/>
                    </a:lnTo>
                    <a:lnTo>
                      <a:pt x="866" y="925"/>
                    </a:lnTo>
                    <a:lnTo>
                      <a:pt x="850" y="939"/>
                    </a:lnTo>
                    <a:lnTo>
                      <a:pt x="832" y="950"/>
                    </a:lnTo>
                    <a:lnTo>
                      <a:pt x="813" y="962"/>
                    </a:lnTo>
                    <a:lnTo>
                      <a:pt x="796" y="972"/>
                    </a:lnTo>
                    <a:lnTo>
                      <a:pt x="777" y="982"/>
                    </a:lnTo>
                    <a:lnTo>
                      <a:pt x="757" y="991"/>
                    </a:lnTo>
                    <a:lnTo>
                      <a:pt x="738" y="998"/>
                    </a:lnTo>
                    <a:lnTo>
                      <a:pt x="717" y="1006"/>
                    </a:lnTo>
                    <a:lnTo>
                      <a:pt x="695" y="1011"/>
                    </a:lnTo>
                    <a:lnTo>
                      <a:pt x="675" y="1016"/>
                    </a:lnTo>
                    <a:lnTo>
                      <a:pt x="653" y="1020"/>
                    </a:lnTo>
                    <a:lnTo>
                      <a:pt x="631" y="1023"/>
                    </a:lnTo>
                    <a:lnTo>
                      <a:pt x="609" y="1025"/>
                    </a:lnTo>
                    <a:lnTo>
                      <a:pt x="586" y="1026"/>
                    </a:lnTo>
                    <a:lnTo>
                      <a:pt x="586" y="1026"/>
                    </a:lnTo>
                    <a:close/>
                  </a:path>
                </a:pathLst>
              </a:custGeom>
              <a:solidFill>
                <a:schemeClr val="bg1"/>
              </a:solidFill>
              <a:ln w="38100">
                <a:solidFill>
                  <a:schemeClr val="bg1">
                    <a:lumMod val="75000"/>
                  </a:schemeClr>
                </a:solidFill>
              </a:ln>
            </p:spPr>
            <p:txBody>
              <a:bodyPr/>
              <a:lstStyle/>
              <a:p>
                <a:pPr eaLnBrk="1" hangingPunct="1">
                  <a:defRPr/>
                </a:pPr>
                <a:endParaRPr lang="en-US" altLang="zh-CN">
                  <a:latin typeface="微软雅黑" panose="020B0503020204020204" charset="-122"/>
                  <a:ea typeface="思源黑体 CN Light"/>
                  <a:sym typeface="微软雅黑" panose="020B0503020204020204" charset="-122"/>
                </a:endParaRPr>
              </a:p>
            </p:txBody>
          </p:sp>
          <p:sp>
            <p:nvSpPr>
              <p:cNvPr id="34" name="Rectangle 521"/>
              <p:cNvSpPr>
                <a:spLocks noChangeArrowheads="1"/>
              </p:cNvSpPr>
              <p:nvPr/>
            </p:nvSpPr>
            <p:spPr bwMode="auto">
              <a:xfrm>
                <a:off x="5981084" y="3927997"/>
                <a:ext cx="378310" cy="1064918"/>
              </a:xfrm>
              <a:prstGeom prst="rect">
                <a:avLst/>
              </a:prstGeom>
              <a:solidFill>
                <a:schemeClr val="bg1"/>
              </a:solidFill>
              <a:ln w="38100">
                <a:solidFill>
                  <a:schemeClr val="bg1">
                    <a:lumMod val="75000"/>
                  </a:schemeClr>
                </a:solidFill>
              </a:ln>
            </p:spPr>
            <p:txBody>
              <a:bodyPr/>
              <a:lstStyle/>
              <a:p>
                <a:pPr eaLnBrk="1" hangingPunct="1">
                  <a:defRPr/>
                </a:pPr>
                <a:endParaRPr lang="zh-CN" altLang="zh-CN">
                  <a:latin typeface="微软雅黑" panose="020B0503020204020204" charset="-122"/>
                  <a:ea typeface="思源黑体 CN Light"/>
                  <a:sym typeface="微软雅黑" panose="020B0503020204020204" charset="-122"/>
                </a:endParaRPr>
              </a:p>
            </p:txBody>
          </p:sp>
        </p:grpSp>
        <p:grpSp>
          <p:nvGrpSpPr>
            <p:cNvPr id="35" name="Group 56"/>
            <p:cNvGrpSpPr/>
            <p:nvPr/>
          </p:nvGrpSpPr>
          <p:grpSpPr>
            <a:xfrm>
              <a:off x="1941183" y="2038307"/>
              <a:ext cx="847573" cy="923099"/>
              <a:chOff x="2251427" y="3457180"/>
              <a:chExt cx="449294" cy="489330"/>
            </a:xfrm>
            <a:solidFill>
              <a:schemeClr val="bg1"/>
            </a:solidFill>
          </p:grpSpPr>
          <p:sp>
            <p:nvSpPr>
              <p:cNvPr id="36" name="Rectangle 355"/>
              <p:cNvSpPr>
                <a:spLocks noChangeArrowheads="1"/>
              </p:cNvSpPr>
              <p:nvPr/>
            </p:nvSpPr>
            <p:spPr bwMode="auto">
              <a:xfrm>
                <a:off x="2251427" y="3808607"/>
                <a:ext cx="84522" cy="137903"/>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37" name="Rectangle 356"/>
              <p:cNvSpPr>
                <a:spLocks noChangeArrowheads="1"/>
              </p:cNvSpPr>
              <p:nvPr/>
            </p:nvSpPr>
            <p:spPr bwMode="auto">
              <a:xfrm>
                <a:off x="2251427" y="3737431"/>
                <a:ext cx="84522" cy="48935"/>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38" name="Rectangle 357"/>
              <p:cNvSpPr>
                <a:spLocks noChangeArrowheads="1"/>
              </p:cNvSpPr>
              <p:nvPr/>
            </p:nvSpPr>
            <p:spPr bwMode="auto">
              <a:xfrm>
                <a:off x="2251427" y="3666257"/>
                <a:ext cx="84522" cy="53381"/>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39" name="Rectangle 358"/>
              <p:cNvSpPr>
                <a:spLocks noChangeArrowheads="1"/>
              </p:cNvSpPr>
              <p:nvPr/>
            </p:nvSpPr>
            <p:spPr bwMode="auto">
              <a:xfrm>
                <a:off x="2251427" y="3595081"/>
                <a:ext cx="84522" cy="53381"/>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40" name="Rectangle 359"/>
              <p:cNvSpPr>
                <a:spLocks noChangeArrowheads="1"/>
              </p:cNvSpPr>
              <p:nvPr/>
            </p:nvSpPr>
            <p:spPr bwMode="auto">
              <a:xfrm>
                <a:off x="2620649" y="3808607"/>
                <a:ext cx="80072" cy="137903"/>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41" name="Rectangle 360"/>
              <p:cNvSpPr>
                <a:spLocks noChangeArrowheads="1"/>
              </p:cNvSpPr>
              <p:nvPr/>
            </p:nvSpPr>
            <p:spPr bwMode="auto">
              <a:xfrm>
                <a:off x="2620649" y="3737431"/>
                <a:ext cx="80072" cy="48935"/>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42" name="Rectangle 361"/>
              <p:cNvSpPr>
                <a:spLocks noChangeArrowheads="1"/>
              </p:cNvSpPr>
              <p:nvPr/>
            </p:nvSpPr>
            <p:spPr bwMode="auto">
              <a:xfrm>
                <a:off x="2620649" y="3666257"/>
                <a:ext cx="80072" cy="53381"/>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43" name="Rectangle 362"/>
              <p:cNvSpPr>
                <a:spLocks noChangeArrowheads="1"/>
              </p:cNvSpPr>
              <p:nvPr/>
            </p:nvSpPr>
            <p:spPr bwMode="auto">
              <a:xfrm>
                <a:off x="2620649" y="3595081"/>
                <a:ext cx="80072" cy="53381"/>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44" name="Rectangle 363"/>
              <p:cNvSpPr>
                <a:spLocks noChangeArrowheads="1"/>
              </p:cNvSpPr>
              <p:nvPr/>
            </p:nvSpPr>
            <p:spPr bwMode="auto">
              <a:xfrm>
                <a:off x="2375984" y="3670706"/>
                <a:ext cx="84522" cy="275804"/>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45" name="Rectangle 364"/>
              <p:cNvSpPr>
                <a:spLocks noChangeArrowheads="1"/>
              </p:cNvSpPr>
              <p:nvPr/>
            </p:nvSpPr>
            <p:spPr bwMode="auto">
              <a:xfrm>
                <a:off x="2375984" y="3595081"/>
                <a:ext cx="84522" cy="53381"/>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46" name="Rectangle 365"/>
              <p:cNvSpPr>
                <a:spLocks noChangeArrowheads="1"/>
              </p:cNvSpPr>
              <p:nvPr/>
            </p:nvSpPr>
            <p:spPr bwMode="auto">
              <a:xfrm>
                <a:off x="2375984" y="3528356"/>
                <a:ext cx="84522" cy="48935"/>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47" name="Rectangle 366"/>
              <p:cNvSpPr>
                <a:spLocks noChangeArrowheads="1"/>
              </p:cNvSpPr>
              <p:nvPr/>
            </p:nvSpPr>
            <p:spPr bwMode="auto">
              <a:xfrm>
                <a:off x="2375984" y="3457180"/>
                <a:ext cx="84522" cy="48935"/>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48" name="Rectangle 367"/>
              <p:cNvSpPr>
                <a:spLocks noChangeArrowheads="1"/>
              </p:cNvSpPr>
              <p:nvPr/>
            </p:nvSpPr>
            <p:spPr bwMode="auto">
              <a:xfrm>
                <a:off x="2496093" y="3781916"/>
                <a:ext cx="80072" cy="164594"/>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49" name="Rectangle 368"/>
              <p:cNvSpPr>
                <a:spLocks noChangeArrowheads="1"/>
              </p:cNvSpPr>
              <p:nvPr/>
            </p:nvSpPr>
            <p:spPr bwMode="auto">
              <a:xfrm>
                <a:off x="2496093" y="3706295"/>
                <a:ext cx="80072" cy="48935"/>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50" name="Rectangle 369"/>
              <p:cNvSpPr>
                <a:spLocks noChangeArrowheads="1"/>
              </p:cNvSpPr>
              <p:nvPr/>
            </p:nvSpPr>
            <p:spPr bwMode="auto">
              <a:xfrm>
                <a:off x="2496093" y="3635119"/>
                <a:ext cx="80072" cy="48935"/>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sp>
            <p:nvSpPr>
              <p:cNvPr id="51" name="Rectangle 370"/>
              <p:cNvSpPr>
                <a:spLocks noChangeArrowheads="1"/>
              </p:cNvSpPr>
              <p:nvPr/>
            </p:nvSpPr>
            <p:spPr bwMode="auto">
              <a:xfrm>
                <a:off x="2496093" y="3568390"/>
                <a:ext cx="80072" cy="44485"/>
              </a:xfrm>
              <a:prstGeom prst="rect">
                <a:avLst/>
              </a:prstGeom>
              <a:grpFill/>
              <a:ln>
                <a:noFill/>
              </a:ln>
            </p:spPr>
            <p:txBody>
              <a:bodyPr/>
              <a:lstStyle/>
              <a:p>
                <a:pPr eaLnBrk="1" fontAlgn="auto" hangingPunct="1">
                  <a:spcBef>
                    <a:spcPts val="0"/>
                  </a:spcBef>
                  <a:spcAft>
                    <a:spcPts val="0"/>
                  </a:spcAft>
                  <a:defRPr/>
                </a:pPr>
                <a:endParaRPr lang="en-US">
                  <a:latin typeface="微软雅黑" panose="020B0503020204020204" charset="-122"/>
                  <a:ea typeface="思源黑体 CN Light"/>
                  <a:sym typeface="微软雅黑" panose="020B0503020204020204" charset="-122"/>
                </a:endParaRPr>
              </a:p>
            </p:txBody>
          </p:sp>
        </p:grpSp>
      </p:grpSp>
      <p:sp>
        <p:nvSpPr>
          <p:cNvPr id="52" name="椭圆 51"/>
          <p:cNvSpPr/>
          <p:nvPr/>
        </p:nvSpPr>
        <p:spPr>
          <a:xfrm>
            <a:off x="3678154" y="1837650"/>
            <a:ext cx="1755775" cy="1755775"/>
          </a:xfrm>
          <a:prstGeom prst="ellipse">
            <a:avLst/>
          </a:prstGeom>
          <a:solidFill>
            <a:schemeClr val="bg1"/>
          </a:solidFill>
          <a:ln w="31750">
            <a:noFill/>
          </a:ln>
          <a:effectLst>
            <a:outerShdw blurRad="3683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思源黑体 CN Light"/>
              <a:sym typeface="微软雅黑" panose="020B0503020204020204" charset="-122"/>
            </a:endParaRPr>
          </a:p>
        </p:txBody>
      </p:sp>
      <p:sp>
        <p:nvSpPr>
          <p:cNvPr id="53" name="椭圆 52"/>
          <p:cNvSpPr/>
          <p:nvPr/>
        </p:nvSpPr>
        <p:spPr>
          <a:xfrm>
            <a:off x="7658116" y="1861780"/>
            <a:ext cx="1755775" cy="1755775"/>
          </a:xfrm>
          <a:prstGeom prst="ellipse">
            <a:avLst/>
          </a:prstGeom>
          <a:solidFill>
            <a:schemeClr val="bg1"/>
          </a:solidFill>
          <a:ln w="31750">
            <a:noFill/>
          </a:ln>
          <a:effectLst>
            <a:outerShdw blurRad="3683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思源黑体 CN Light"/>
              <a:sym typeface="微软雅黑" panose="020B0503020204020204" charset="-122"/>
            </a:endParaRPr>
          </a:p>
        </p:txBody>
      </p:sp>
      <p:sp>
        <p:nvSpPr>
          <p:cNvPr id="55" name="等腰三角形 31"/>
          <p:cNvSpPr/>
          <p:nvPr/>
        </p:nvSpPr>
        <p:spPr>
          <a:xfrm rot="5400000">
            <a:off x="6358890" y="1739900"/>
            <a:ext cx="492125" cy="2106295"/>
          </a:xfrm>
          <a:prstGeom prst="triangle">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思源黑体 CN Light"/>
              <a:sym typeface="微软雅黑" panose="020B0503020204020204" charset="-122"/>
            </a:endParaRPr>
          </a:p>
        </p:txBody>
      </p:sp>
      <p:sp>
        <p:nvSpPr>
          <p:cNvPr id="57" name="Freeform 15"/>
          <p:cNvSpPr>
            <a:spLocks noEditPoints="1"/>
          </p:cNvSpPr>
          <p:nvPr/>
        </p:nvSpPr>
        <p:spPr bwMode="auto">
          <a:xfrm>
            <a:off x="8223266" y="2479566"/>
            <a:ext cx="624840" cy="623004"/>
          </a:xfrm>
          <a:custGeom>
            <a:avLst/>
            <a:gdLst>
              <a:gd name="T0" fmla="*/ 141235 w 91"/>
              <a:gd name="T1" fmla="*/ 196501 h 91"/>
              <a:gd name="T2" fmla="*/ 98251 w 91"/>
              <a:gd name="T3" fmla="*/ 181149 h 91"/>
              <a:gd name="T4" fmla="*/ 79829 w 91"/>
              <a:gd name="T5" fmla="*/ 138165 h 91"/>
              <a:gd name="T6" fmla="*/ 98251 w 91"/>
              <a:gd name="T7" fmla="*/ 95180 h 91"/>
              <a:gd name="T8" fmla="*/ 141235 w 91"/>
              <a:gd name="T9" fmla="*/ 76758 h 91"/>
              <a:gd name="T10" fmla="*/ 184220 w 91"/>
              <a:gd name="T11" fmla="*/ 95180 h 91"/>
              <a:gd name="T12" fmla="*/ 199571 w 91"/>
              <a:gd name="T13" fmla="*/ 138165 h 91"/>
              <a:gd name="T14" fmla="*/ 184220 w 91"/>
              <a:gd name="T15" fmla="*/ 181149 h 91"/>
              <a:gd name="T16" fmla="*/ 141235 w 91"/>
              <a:gd name="T17" fmla="*/ 196501 h 91"/>
              <a:gd name="T18" fmla="*/ 162727 w 91"/>
              <a:gd name="T19" fmla="*/ 0 h 91"/>
              <a:gd name="T20" fmla="*/ 119743 w 91"/>
              <a:gd name="T21" fmla="*/ 0 h 91"/>
              <a:gd name="T22" fmla="*/ 119743 w 91"/>
              <a:gd name="T23" fmla="*/ 30703 h 91"/>
              <a:gd name="T24" fmla="*/ 79829 w 91"/>
              <a:gd name="T25" fmla="*/ 46055 h 91"/>
              <a:gd name="T26" fmla="*/ 58336 w 91"/>
              <a:gd name="T27" fmla="*/ 24563 h 91"/>
              <a:gd name="T28" fmla="*/ 27633 w 91"/>
              <a:gd name="T29" fmla="*/ 55266 h 91"/>
              <a:gd name="T30" fmla="*/ 49125 w 91"/>
              <a:gd name="T31" fmla="*/ 79829 h 91"/>
              <a:gd name="T32" fmla="*/ 33774 w 91"/>
              <a:gd name="T33" fmla="*/ 116673 h 91"/>
              <a:gd name="T34" fmla="*/ 0 w 91"/>
              <a:gd name="T35" fmla="*/ 116673 h 91"/>
              <a:gd name="T36" fmla="*/ 0 w 91"/>
              <a:gd name="T37" fmla="*/ 159657 h 91"/>
              <a:gd name="T38" fmla="*/ 33774 w 91"/>
              <a:gd name="T39" fmla="*/ 159657 h 91"/>
              <a:gd name="T40" fmla="*/ 52196 w 91"/>
              <a:gd name="T41" fmla="*/ 196501 h 91"/>
              <a:gd name="T42" fmla="*/ 27633 w 91"/>
              <a:gd name="T43" fmla="*/ 221064 h 91"/>
              <a:gd name="T44" fmla="*/ 58336 w 91"/>
              <a:gd name="T45" fmla="*/ 251767 h 91"/>
              <a:gd name="T46" fmla="*/ 82899 w 91"/>
              <a:gd name="T47" fmla="*/ 227204 h 91"/>
              <a:gd name="T48" fmla="*/ 119743 w 91"/>
              <a:gd name="T49" fmla="*/ 242556 h 91"/>
              <a:gd name="T50" fmla="*/ 119743 w 91"/>
              <a:gd name="T51" fmla="*/ 279400 h 91"/>
              <a:gd name="T52" fmla="*/ 162727 w 91"/>
              <a:gd name="T53" fmla="*/ 279400 h 91"/>
              <a:gd name="T54" fmla="*/ 162727 w 91"/>
              <a:gd name="T55" fmla="*/ 242556 h 91"/>
              <a:gd name="T56" fmla="*/ 199571 w 91"/>
              <a:gd name="T57" fmla="*/ 227204 h 91"/>
              <a:gd name="T58" fmla="*/ 224134 w 91"/>
              <a:gd name="T59" fmla="*/ 251767 h 91"/>
              <a:gd name="T60" fmla="*/ 254837 w 91"/>
              <a:gd name="T61" fmla="*/ 221064 h 91"/>
              <a:gd name="T62" fmla="*/ 230275 w 91"/>
              <a:gd name="T63" fmla="*/ 196501 h 91"/>
              <a:gd name="T64" fmla="*/ 245626 w 91"/>
              <a:gd name="T65" fmla="*/ 159657 h 91"/>
              <a:gd name="T66" fmla="*/ 279400 w 91"/>
              <a:gd name="T67" fmla="*/ 159657 h 91"/>
              <a:gd name="T68" fmla="*/ 279400 w 91"/>
              <a:gd name="T69" fmla="*/ 116673 h 91"/>
              <a:gd name="T70" fmla="*/ 245626 w 91"/>
              <a:gd name="T71" fmla="*/ 116673 h 91"/>
              <a:gd name="T72" fmla="*/ 230275 w 91"/>
              <a:gd name="T73" fmla="*/ 79829 h 91"/>
              <a:gd name="T74" fmla="*/ 254837 w 91"/>
              <a:gd name="T75" fmla="*/ 55266 h 91"/>
              <a:gd name="T76" fmla="*/ 224134 w 91"/>
              <a:gd name="T77" fmla="*/ 24563 h 91"/>
              <a:gd name="T78" fmla="*/ 199571 w 91"/>
              <a:gd name="T79" fmla="*/ 46055 h 91"/>
              <a:gd name="T80" fmla="*/ 162727 w 91"/>
              <a:gd name="T81" fmla="*/ 30703 h 91"/>
              <a:gd name="T82" fmla="*/ 162727 w 91"/>
              <a:gd name="T83" fmla="*/ 0 h 9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1" h="91">
                <a:moveTo>
                  <a:pt x="46" y="64"/>
                </a:moveTo>
                <a:cubicBezTo>
                  <a:pt x="40" y="64"/>
                  <a:pt x="36" y="62"/>
                  <a:pt x="32" y="59"/>
                </a:cubicBezTo>
                <a:cubicBezTo>
                  <a:pt x="29" y="55"/>
                  <a:pt x="26" y="50"/>
                  <a:pt x="26" y="45"/>
                </a:cubicBezTo>
                <a:cubicBezTo>
                  <a:pt x="26" y="39"/>
                  <a:pt x="29" y="35"/>
                  <a:pt x="32" y="31"/>
                </a:cubicBezTo>
                <a:cubicBezTo>
                  <a:pt x="36" y="27"/>
                  <a:pt x="40" y="25"/>
                  <a:pt x="46" y="25"/>
                </a:cubicBezTo>
                <a:cubicBezTo>
                  <a:pt x="51" y="25"/>
                  <a:pt x="56" y="27"/>
                  <a:pt x="60" y="31"/>
                </a:cubicBezTo>
                <a:cubicBezTo>
                  <a:pt x="63" y="35"/>
                  <a:pt x="65" y="39"/>
                  <a:pt x="65" y="45"/>
                </a:cubicBezTo>
                <a:cubicBezTo>
                  <a:pt x="65" y="50"/>
                  <a:pt x="63" y="55"/>
                  <a:pt x="60" y="59"/>
                </a:cubicBezTo>
                <a:cubicBezTo>
                  <a:pt x="56" y="62"/>
                  <a:pt x="51" y="64"/>
                  <a:pt x="46" y="64"/>
                </a:cubicBezTo>
                <a:moveTo>
                  <a:pt x="53" y="0"/>
                </a:moveTo>
                <a:cubicBezTo>
                  <a:pt x="39" y="0"/>
                  <a:pt x="39" y="0"/>
                  <a:pt x="39" y="0"/>
                </a:cubicBezTo>
                <a:cubicBezTo>
                  <a:pt x="39" y="10"/>
                  <a:pt x="39" y="10"/>
                  <a:pt x="39" y="10"/>
                </a:cubicBezTo>
                <a:cubicBezTo>
                  <a:pt x="34" y="11"/>
                  <a:pt x="30" y="13"/>
                  <a:pt x="26" y="15"/>
                </a:cubicBezTo>
                <a:cubicBezTo>
                  <a:pt x="19" y="8"/>
                  <a:pt x="19" y="8"/>
                  <a:pt x="19" y="8"/>
                </a:cubicBezTo>
                <a:cubicBezTo>
                  <a:pt x="9" y="18"/>
                  <a:pt x="9" y="18"/>
                  <a:pt x="9" y="18"/>
                </a:cubicBezTo>
                <a:cubicBezTo>
                  <a:pt x="16" y="26"/>
                  <a:pt x="16" y="26"/>
                  <a:pt x="16" y="26"/>
                </a:cubicBezTo>
                <a:cubicBezTo>
                  <a:pt x="14" y="29"/>
                  <a:pt x="12" y="34"/>
                  <a:pt x="11" y="38"/>
                </a:cubicBezTo>
                <a:cubicBezTo>
                  <a:pt x="0" y="38"/>
                  <a:pt x="0" y="38"/>
                  <a:pt x="0" y="38"/>
                </a:cubicBezTo>
                <a:cubicBezTo>
                  <a:pt x="0" y="52"/>
                  <a:pt x="0" y="52"/>
                  <a:pt x="0" y="52"/>
                </a:cubicBezTo>
                <a:cubicBezTo>
                  <a:pt x="11" y="52"/>
                  <a:pt x="11" y="52"/>
                  <a:pt x="11" y="52"/>
                </a:cubicBezTo>
                <a:cubicBezTo>
                  <a:pt x="12" y="57"/>
                  <a:pt x="14" y="61"/>
                  <a:pt x="17" y="64"/>
                </a:cubicBezTo>
                <a:cubicBezTo>
                  <a:pt x="9" y="72"/>
                  <a:pt x="9" y="72"/>
                  <a:pt x="9" y="72"/>
                </a:cubicBezTo>
                <a:cubicBezTo>
                  <a:pt x="19" y="82"/>
                  <a:pt x="19" y="82"/>
                  <a:pt x="19" y="82"/>
                </a:cubicBezTo>
                <a:cubicBezTo>
                  <a:pt x="27" y="74"/>
                  <a:pt x="27" y="74"/>
                  <a:pt x="27" y="74"/>
                </a:cubicBezTo>
                <a:cubicBezTo>
                  <a:pt x="30" y="77"/>
                  <a:pt x="34" y="78"/>
                  <a:pt x="39" y="79"/>
                </a:cubicBezTo>
                <a:cubicBezTo>
                  <a:pt x="39" y="91"/>
                  <a:pt x="39" y="91"/>
                  <a:pt x="39" y="91"/>
                </a:cubicBezTo>
                <a:cubicBezTo>
                  <a:pt x="53" y="91"/>
                  <a:pt x="53" y="91"/>
                  <a:pt x="53" y="91"/>
                </a:cubicBezTo>
                <a:cubicBezTo>
                  <a:pt x="53" y="79"/>
                  <a:pt x="53" y="79"/>
                  <a:pt x="53" y="79"/>
                </a:cubicBezTo>
                <a:cubicBezTo>
                  <a:pt x="57" y="78"/>
                  <a:pt x="61" y="77"/>
                  <a:pt x="65" y="74"/>
                </a:cubicBezTo>
                <a:cubicBezTo>
                  <a:pt x="73" y="82"/>
                  <a:pt x="73" y="82"/>
                  <a:pt x="73" y="82"/>
                </a:cubicBezTo>
                <a:cubicBezTo>
                  <a:pt x="83" y="72"/>
                  <a:pt x="83" y="72"/>
                  <a:pt x="83" y="72"/>
                </a:cubicBezTo>
                <a:cubicBezTo>
                  <a:pt x="75" y="64"/>
                  <a:pt x="75" y="64"/>
                  <a:pt x="75" y="64"/>
                </a:cubicBezTo>
                <a:cubicBezTo>
                  <a:pt x="78" y="61"/>
                  <a:pt x="79" y="57"/>
                  <a:pt x="80" y="52"/>
                </a:cubicBezTo>
                <a:cubicBezTo>
                  <a:pt x="91" y="52"/>
                  <a:pt x="91" y="52"/>
                  <a:pt x="91" y="52"/>
                </a:cubicBezTo>
                <a:cubicBezTo>
                  <a:pt x="91" y="38"/>
                  <a:pt x="91" y="38"/>
                  <a:pt x="91" y="38"/>
                </a:cubicBezTo>
                <a:cubicBezTo>
                  <a:pt x="80" y="38"/>
                  <a:pt x="80" y="38"/>
                  <a:pt x="80" y="38"/>
                </a:cubicBezTo>
                <a:cubicBezTo>
                  <a:pt x="80" y="34"/>
                  <a:pt x="78" y="29"/>
                  <a:pt x="75" y="26"/>
                </a:cubicBezTo>
                <a:cubicBezTo>
                  <a:pt x="83" y="18"/>
                  <a:pt x="83" y="18"/>
                  <a:pt x="83" y="18"/>
                </a:cubicBezTo>
                <a:cubicBezTo>
                  <a:pt x="73" y="8"/>
                  <a:pt x="73" y="8"/>
                  <a:pt x="73" y="8"/>
                </a:cubicBezTo>
                <a:cubicBezTo>
                  <a:pt x="65" y="15"/>
                  <a:pt x="65" y="15"/>
                  <a:pt x="65" y="15"/>
                </a:cubicBezTo>
                <a:cubicBezTo>
                  <a:pt x="62" y="13"/>
                  <a:pt x="58" y="11"/>
                  <a:pt x="53" y="10"/>
                </a:cubicBezTo>
                <a:cubicBezTo>
                  <a:pt x="53" y="0"/>
                  <a:pt x="53" y="0"/>
                  <a:pt x="53" y="0"/>
                </a:cubicBezTo>
              </a:path>
            </a:pathLst>
          </a:custGeom>
          <a:gradFill>
            <a:gsLst>
              <a:gs pos="0">
                <a:srgbClr val="4B61B2"/>
              </a:gs>
              <a:gs pos="100000">
                <a:srgbClr val="00B0F0"/>
              </a:gs>
            </a:gsLst>
            <a:lin ang="5400000" scaled="1"/>
          </a:gradFill>
          <a:ln>
            <a:noFill/>
          </a:ln>
        </p:spPr>
        <p:txBody>
          <a:bodyPr lIns="68580" tIns="34290" rIns="68580" bIns="34290"/>
          <a:lstStyle/>
          <a:p>
            <a:pPr eaLnBrk="0" fontAlgn="base" hangingPunct="0">
              <a:spcBef>
                <a:spcPct val="0"/>
              </a:spcBef>
              <a:spcAft>
                <a:spcPct val="0"/>
              </a:spcAft>
              <a:defRPr/>
            </a:pPr>
            <a:endParaRPr lang="zh-CN" altLang="en-US" sz="1400" strike="noStrike" kern="0" noProof="1">
              <a:solidFill>
                <a:srgbClr val="000000"/>
              </a:solidFill>
              <a:latin typeface="微软雅黑" panose="020B0503020204020204" charset="-122"/>
              <a:ea typeface="思源黑体 CN Light"/>
              <a:sym typeface="微软雅黑" panose="020B0503020204020204" charset="-122"/>
            </a:endParaRPr>
          </a:p>
        </p:txBody>
      </p:sp>
      <p:sp>
        <p:nvSpPr>
          <p:cNvPr id="58" name="Freeform 37"/>
          <p:cNvSpPr>
            <a:spLocks noEditPoints="1"/>
          </p:cNvSpPr>
          <p:nvPr/>
        </p:nvSpPr>
        <p:spPr bwMode="auto">
          <a:xfrm>
            <a:off x="4254734" y="2477156"/>
            <a:ext cx="598170" cy="561914"/>
          </a:xfrm>
          <a:custGeom>
            <a:avLst/>
            <a:gdLst>
              <a:gd name="T0" fmla="*/ 116662 w 121"/>
              <a:gd name="T1" fmla="*/ 129256 h 114"/>
              <a:gd name="T2" fmla="*/ 116662 w 121"/>
              <a:gd name="T3" fmla="*/ 144643 h 114"/>
              <a:gd name="T4" fmla="*/ 233323 w 121"/>
              <a:gd name="T5" fmla="*/ 135411 h 114"/>
              <a:gd name="T6" fmla="*/ 267094 w 121"/>
              <a:gd name="T7" fmla="*/ 98481 h 114"/>
              <a:gd name="T8" fmla="*/ 107451 w 121"/>
              <a:gd name="T9" fmla="*/ 107713 h 114"/>
              <a:gd name="T10" fmla="*/ 116662 w 121"/>
              <a:gd name="T11" fmla="*/ 113868 h 114"/>
              <a:gd name="T12" fmla="*/ 273234 w 121"/>
              <a:gd name="T13" fmla="*/ 107713 h 114"/>
              <a:gd name="T14" fmla="*/ 267094 w 121"/>
              <a:gd name="T15" fmla="*/ 98481 h 114"/>
              <a:gd name="T16" fmla="*/ 116662 w 121"/>
              <a:gd name="T17" fmla="*/ 67705 h 114"/>
              <a:gd name="T18" fmla="*/ 107451 w 121"/>
              <a:gd name="T19" fmla="*/ 80015 h 114"/>
              <a:gd name="T20" fmla="*/ 267094 w 121"/>
              <a:gd name="T21" fmla="*/ 86170 h 114"/>
              <a:gd name="T22" fmla="*/ 273234 w 121"/>
              <a:gd name="T23" fmla="*/ 76938 h 114"/>
              <a:gd name="T24" fmla="*/ 58331 w 121"/>
              <a:gd name="T25" fmla="*/ 323139 h 114"/>
              <a:gd name="T26" fmla="*/ 316214 w 121"/>
              <a:gd name="T27" fmla="*/ 323139 h 114"/>
              <a:gd name="T28" fmla="*/ 27630 w 121"/>
              <a:gd name="T29" fmla="*/ 307752 h 114"/>
              <a:gd name="T30" fmla="*/ 125872 w 121"/>
              <a:gd name="T31" fmla="*/ 227736 h 114"/>
              <a:gd name="T32" fmla="*/ 343845 w 121"/>
              <a:gd name="T33" fmla="*/ 304674 h 114"/>
              <a:gd name="T34" fmla="*/ 343845 w 121"/>
              <a:gd name="T35" fmla="*/ 163108 h 114"/>
              <a:gd name="T36" fmla="*/ 49121 w 121"/>
              <a:gd name="T37" fmla="*/ 147721 h 114"/>
              <a:gd name="T38" fmla="*/ 27630 w 121"/>
              <a:gd name="T39" fmla="*/ 113868 h 114"/>
              <a:gd name="T40" fmla="*/ 39911 w 121"/>
              <a:gd name="T41" fmla="*/ 107713 h 114"/>
              <a:gd name="T42" fmla="*/ 49121 w 121"/>
              <a:gd name="T43" fmla="*/ 147721 h 114"/>
              <a:gd name="T44" fmla="*/ 322354 w 121"/>
              <a:gd name="T45" fmla="*/ 107713 h 114"/>
              <a:gd name="T46" fmla="*/ 340775 w 121"/>
              <a:gd name="T47" fmla="*/ 110791 h 114"/>
              <a:gd name="T48" fmla="*/ 343845 w 121"/>
              <a:gd name="T49" fmla="*/ 129256 h 114"/>
              <a:gd name="T50" fmla="*/ 147362 w 121"/>
              <a:gd name="T51" fmla="*/ 209271 h 114"/>
              <a:gd name="T52" fmla="*/ 79821 w 121"/>
              <a:gd name="T53" fmla="*/ 163108 h 114"/>
              <a:gd name="T54" fmla="*/ 79821 w 121"/>
              <a:gd name="T55" fmla="*/ 80015 h 114"/>
              <a:gd name="T56" fmla="*/ 110521 w 121"/>
              <a:gd name="T57" fmla="*/ 30775 h 114"/>
              <a:gd name="T58" fmla="*/ 291654 w 121"/>
              <a:gd name="T59" fmla="*/ 61550 h 114"/>
              <a:gd name="T60" fmla="*/ 291654 w 121"/>
              <a:gd name="T61" fmla="*/ 107713 h 114"/>
              <a:gd name="T62" fmla="*/ 291654 w 121"/>
              <a:gd name="T63" fmla="*/ 166186 h 114"/>
              <a:gd name="T64" fmla="*/ 184202 w 121"/>
              <a:gd name="T65" fmla="*/ 181574 h 114"/>
              <a:gd name="T66" fmla="*/ 257883 w 121"/>
              <a:gd name="T67" fmla="*/ 0 h 114"/>
              <a:gd name="T68" fmla="*/ 49121 w 121"/>
              <a:gd name="T69" fmla="*/ 61550 h 114"/>
              <a:gd name="T70" fmla="*/ 39911 w 121"/>
              <a:gd name="T71" fmla="*/ 80015 h 114"/>
              <a:gd name="T72" fmla="*/ 0 w 121"/>
              <a:gd name="T73" fmla="*/ 316984 h 114"/>
              <a:gd name="T74" fmla="*/ 334635 w 121"/>
              <a:gd name="T75" fmla="*/ 350837 h 114"/>
              <a:gd name="T76" fmla="*/ 371475 w 121"/>
              <a:gd name="T77" fmla="*/ 113868 h 114"/>
              <a:gd name="T78" fmla="*/ 322354 w 121"/>
              <a:gd name="T79" fmla="*/ 80015 h 114"/>
              <a:gd name="T80" fmla="*/ 257883 w 121"/>
              <a:gd name="T81" fmla="*/ 0 h 1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1" h="114">
                <a:moveTo>
                  <a:pt x="74" y="42"/>
                </a:moveTo>
                <a:cubicBezTo>
                  <a:pt x="38" y="42"/>
                  <a:pt x="38" y="42"/>
                  <a:pt x="38" y="42"/>
                </a:cubicBezTo>
                <a:cubicBezTo>
                  <a:pt x="36" y="42"/>
                  <a:pt x="35" y="43"/>
                  <a:pt x="35" y="44"/>
                </a:cubicBezTo>
                <a:cubicBezTo>
                  <a:pt x="35" y="46"/>
                  <a:pt x="36" y="47"/>
                  <a:pt x="38" y="47"/>
                </a:cubicBezTo>
                <a:cubicBezTo>
                  <a:pt x="74" y="47"/>
                  <a:pt x="74" y="47"/>
                  <a:pt x="74" y="47"/>
                </a:cubicBezTo>
                <a:cubicBezTo>
                  <a:pt x="75" y="47"/>
                  <a:pt x="76" y="46"/>
                  <a:pt x="76" y="44"/>
                </a:cubicBezTo>
                <a:cubicBezTo>
                  <a:pt x="76" y="43"/>
                  <a:pt x="75" y="42"/>
                  <a:pt x="74" y="42"/>
                </a:cubicBezTo>
                <a:moveTo>
                  <a:pt x="87" y="32"/>
                </a:moveTo>
                <a:cubicBezTo>
                  <a:pt x="38" y="32"/>
                  <a:pt x="38" y="32"/>
                  <a:pt x="38" y="32"/>
                </a:cubicBezTo>
                <a:cubicBezTo>
                  <a:pt x="36" y="32"/>
                  <a:pt x="35" y="33"/>
                  <a:pt x="35" y="35"/>
                </a:cubicBezTo>
                <a:cubicBezTo>
                  <a:pt x="35" y="35"/>
                  <a:pt x="35" y="35"/>
                  <a:pt x="35" y="35"/>
                </a:cubicBezTo>
                <a:cubicBezTo>
                  <a:pt x="35" y="36"/>
                  <a:pt x="36" y="37"/>
                  <a:pt x="38" y="37"/>
                </a:cubicBezTo>
                <a:cubicBezTo>
                  <a:pt x="87" y="37"/>
                  <a:pt x="87" y="37"/>
                  <a:pt x="87" y="37"/>
                </a:cubicBezTo>
                <a:cubicBezTo>
                  <a:pt x="88" y="37"/>
                  <a:pt x="89" y="36"/>
                  <a:pt x="89" y="35"/>
                </a:cubicBezTo>
                <a:cubicBezTo>
                  <a:pt x="89" y="35"/>
                  <a:pt x="89" y="35"/>
                  <a:pt x="89" y="35"/>
                </a:cubicBezTo>
                <a:cubicBezTo>
                  <a:pt x="89" y="33"/>
                  <a:pt x="88" y="32"/>
                  <a:pt x="87" y="32"/>
                </a:cubicBezTo>
                <a:moveTo>
                  <a:pt x="87" y="22"/>
                </a:moveTo>
                <a:cubicBezTo>
                  <a:pt x="38" y="22"/>
                  <a:pt x="38" y="22"/>
                  <a:pt x="38" y="22"/>
                </a:cubicBezTo>
                <a:cubicBezTo>
                  <a:pt x="36" y="22"/>
                  <a:pt x="35" y="24"/>
                  <a:pt x="35" y="25"/>
                </a:cubicBezTo>
                <a:cubicBezTo>
                  <a:pt x="35" y="25"/>
                  <a:pt x="35" y="26"/>
                  <a:pt x="35" y="26"/>
                </a:cubicBezTo>
                <a:cubicBezTo>
                  <a:pt x="36" y="27"/>
                  <a:pt x="37" y="28"/>
                  <a:pt x="38" y="28"/>
                </a:cubicBezTo>
                <a:cubicBezTo>
                  <a:pt x="87" y="28"/>
                  <a:pt x="87" y="28"/>
                  <a:pt x="87" y="28"/>
                </a:cubicBezTo>
                <a:cubicBezTo>
                  <a:pt x="88" y="28"/>
                  <a:pt x="89" y="27"/>
                  <a:pt x="89" y="26"/>
                </a:cubicBezTo>
                <a:cubicBezTo>
                  <a:pt x="89" y="26"/>
                  <a:pt x="89" y="25"/>
                  <a:pt x="89" y="25"/>
                </a:cubicBezTo>
                <a:cubicBezTo>
                  <a:pt x="89" y="24"/>
                  <a:pt x="88" y="22"/>
                  <a:pt x="87" y="22"/>
                </a:cubicBezTo>
                <a:moveTo>
                  <a:pt x="19" y="105"/>
                </a:moveTo>
                <a:cubicBezTo>
                  <a:pt x="60" y="71"/>
                  <a:pt x="60" y="71"/>
                  <a:pt x="60" y="71"/>
                </a:cubicBezTo>
                <a:cubicBezTo>
                  <a:pt x="103" y="105"/>
                  <a:pt x="103" y="105"/>
                  <a:pt x="103" y="105"/>
                </a:cubicBezTo>
                <a:cubicBezTo>
                  <a:pt x="19" y="105"/>
                  <a:pt x="19" y="105"/>
                  <a:pt x="19" y="105"/>
                </a:cubicBezTo>
                <a:moveTo>
                  <a:pt x="9" y="100"/>
                </a:moveTo>
                <a:cubicBezTo>
                  <a:pt x="9" y="54"/>
                  <a:pt x="9" y="54"/>
                  <a:pt x="9" y="54"/>
                </a:cubicBezTo>
                <a:cubicBezTo>
                  <a:pt x="41" y="74"/>
                  <a:pt x="41" y="74"/>
                  <a:pt x="41" y="74"/>
                </a:cubicBezTo>
                <a:cubicBezTo>
                  <a:pt x="9" y="100"/>
                  <a:pt x="9" y="100"/>
                  <a:pt x="9" y="100"/>
                </a:cubicBezTo>
                <a:moveTo>
                  <a:pt x="112" y="99"/>
                </a:moveTo>
                <a:cubicBezTo>
                  <a:pt x="80" y="74"/>
                  <a:pt x="80" y="74"/>
                  <a:pt x="80" y="74"/>
                </a:cubicBezTo>
                <a:cubicBezTo>
                  <a:pt x="112" y="53"/>
                  <a:pt x="112" y="53"/>
                  <a:pt x="112" y="53"/>
                </a:cubicBezTo>
                <a:cubicBezTo>
                  <a:pt x="112" y="99"/>
                  <a:pt x="112" y="99"/>
                  <a:pt x="112" y="99"/>
                </a:cubicBezTo>
                <a:moveTo>
                  <a:pt x="16" y="48"/>
                </a:moveTo>
                <a:cubicBezTo>
                  <a:pt x="9" y="43"/>
                  <a:pt x="9" y="43"/>
                  <a:pt x="9" y="43"/>
                </a:cubicBezTo>
                <a:cubicBezTo>
                  <a:pt x="9" y="37"/>
                  <a:pt x="9" y="37"/>
                  <a:pt x="9" y="37"/>
                </a:cubicBezTo>
                <a:cubicBezTo>
                  <a:pt x="9" y="37"/>
                  <a:pt x="10" y="37"/>
                  <a:pt x="10" y="36"/>
                </a:cubicBezTo>
                <a:cubicBezTo>
                  <a:pt x="11" y="36"/>
                  <a:pt x="12" y="35"/>
                  <a:pt x="13" y="35"/>
                </a:cubicBezTo>
                <a:cubicBezTo>
                  <a:pt x="16" y="35"/>
                  <a:pt x="16" y="35"/>
                  <a:pt x="16" y="35"/>
                </a:cubicBezTo>
                <a:cubicBezTo>
                  <a:pt x="16" y="48"/>
                  <a:pt x="16" y="48"/>
                  <a:pt x="16" y="48"/>
                </a:cubicBezTo>
                <a:moveTo>
                  <a:pt x="105" y="47"/>
                </a:moveTo>
                <a:cubicBezTo>
                  <a:pt x="105" y="35"/>
                  <a:pt x="105" y="35"/>
                  <a:pt x="105" y="35"/>
                </a:cubicBezTo>
                <a:cubicBezTo>
                  <a:pt x="109" y="35"/>
                  <a:pt x="109" y="35"/>
                  <a:pt x="109" y="35"/>
                </a:cubicBezTo>
                <a:cubicBezTo>
                  <a:pt x="110" y="35"/>
                  <a:pt x="111" y="36"/>
                  <a:pt x="111" y="36"/>
                </a:cubicBezTo>
                <a:cubicBezTo>
                  <a:pt x="112" y="37"/>
                  <a:pt x="112" y="37"/>
                  <a:pt x="112" y="37"/>
                </a:cubicBezTo>
                <a:cubicBezTo>
                  <a:pt x="112" y="42"/>
                  <a:pt x="112" y="42"/>
                  <a:pt x="112" y="42"/>
                </a:cubicBezTo>
                <a:cubicBezTo>
                  <a:pt x="105" y="47"/>
                  <a:pt x="105" y="47"/>
                  <a:pt x="105" y="47"/>
                </a:cubicBezTo>
                <a:moveTo>
                  <a:pt x="48" y="68"/>
                </a:moveTo>
                <a:cubicBezTo>
                  <a:pt x="26" y="54"/>
                  <a:pt x="26" y="54"/>
                  <a:pt x="26" y="54"/>
                </a:cubicBezTo>
                <a:cubicBezTo>
                  <a:pt x="26" y="54"/>
                  <a:pt x="26" y="53"/>
                  <a:pt x="26" y="53"/>
                </a:cubicBezTo>
                <a:cubicBezTo>
                  <a:pt x="26" y="35"/>
                  <a:pt x="26" y="35"/>
                  <a:pt x="26" y="35"/>
                </a:cubicBezTo>
                <a:cubicBezTo>
                  <a:pt x="26" y="26"/>
                  <a:pt x="26" y="26"/>
                  <a:pt x="26" y="26"/>
                </a:cubicBezTo>
                <a:cubicBezTo>
                  <a:pt x="26" y="20"/>
                  <a:pt x="26" y="20"/>
                  <a:pt x="26" y="20"/>
                </a:cubicBezTo>
                <a:cubicBezTo>
                  <a:pt x="26" y="15"/>
                  <a:pt x="30" y="10"/>
                  <a:pt x="36" y="10"/>
                </a:cubicBezTo>
                <a:cubicBezTo>
                  <a:pt x="84" y="10"/>
                  <a:pt x="84" y="10"/>
                  <a:pt x="84" y="10"/>
                </a:cubicBezTo>
                <a:cubicBezTo>
                  <a:pt x="90" y="10"/>
                  <a:pt x="95" y="15"/>
                  <a:pt x="95" y="20"/>
                </a:cubicBezTo>
                <a:cubicBezTo>
                  <a:pt x="95" y="26"/>
                  <a:pt x="95" y="26"/>
                  <a:pt x="95" y="26"/>
                </a:cubicBezTo>
                <a:cubicBezTo>
                  <a:pt x="95" y="35"/>
                  <a:pt x="95" y="35"/>
                  <a:pt x="95" y="35"/>
                </a:cubicBezTo>
                <a:cubicBezTo>
                  <a:pt x="95" y="53"/>
                  <a:pt x="95" y="53"/>
                  <a:pt x="95" y="53"/>
                </a:cubicBezTo>
                <a:cubicBezTo>
                  <a:pt x="95" y="54"/>
                  <a:pt x="95" y="54"/>
                  <a:pt x="95" y="54"/>
                </a:cubicBezTo>
                <a:cubicBezTo>
                  <a:pt x="72" y="68"/>
                  <a:pt x="72" y="68"/>
                  <a:pt x="72" y="68"/>
                </a:cubicBezTo>
                <a:cubicBezTo>
                  <a:pt x="60" y="59"/>
                  <a:pt x="60" y="59"/>
                  <a:pt x="60" y="59"/>
                </a:cubicBezTo>
                <a:cubicBezTo>
                  <a:pt x="48" y="68"/>
                  <a:pt x="48" y="68"/>
                  <a:pt x="48" y="68"/>
                </a:cubicBezTo>
                <a:moveTo>
                  <a:pt x="84" y="0"/>
                </a:moveTo>
                <a:cubicBezTo>
                  <a:pt x="36" y="0"/>
                  <a:pt x="36" y="0"/>
                  <a:pt x="36" y="0"/>
                </a:cubicBezTo>
                <a:cubicBezTo>
                  <a:pt x="25" y="0"/>
                  <a:pt x="16" y="9"/>
                  <a:pt x="16" y="20"/>
                </a:cubicBezTo>
                <a:cubicBezTo>
                  <a:pt x="16" y="26"/>
                  <a:pt x="16" y="26"/>
                  <a:pt x="16" y="26"/>
                </a:cubicBezTo>
                <a:cubicBezTo>
                  <a:pt x="13" y="26"/>
                  <a:pt x="13" y="26"/>
                  <a:pt x="13" y="26"/>
                </a:cubicBezTo>
                <a:cubicBezTo>
                  <a:pt x="7" y="26"/>
                  <a:pt x="1" y="31"/>
                  <a:pt x="0" y="37"/>
                </a:cubicBezTo>
                <a:cubicBezTo>
                  <a:pt x="0" y="103"/>
                  <a:pt x="0" y="103"/>
                  <a:pt x="0" y="103"/>
                </a:cubicBezTo>
                <a:cubicBezTo>
                  <a:pt x="1" y="109"/>
                  <a:pt x="7" y="114"/>
                  <a:pt x="13" y="114"/>
                </a:cubicBezTo>
                <a:cubicBezTo>
                  <a:pt x="109" y="114"/>
                  <a:pt x="109" y="114"/>
                  <a:pt x="109" y="114"/>
                </a:cubicBezTo>
                <a:cubicBezTo>
                  <a:pt x="115" y="114"/>
                  <a:pt x="121" y="109"/>
                  <a:pt x="121" y="103"/>
                </a:cubicBezTo>
                <a:cubicBezTo>
                  <a:pt x="121" y="37"/>
                  <a:pt x="121" y="37"/>
                  <a:pt x="121" y="37"/>
                </a:cubicBezTo>
                <a:cubicBezTo>
                  <a:pt x="121" y="31"/>
                  <a:pt x="115" y="26"/>
                  <a:pt x="109" y="26"/>
                </a:cubicBezTo>
                <a:cubicBezTo>
                  <a:pt x="105" y="26"/>
                  <a:pt x="105" y="26"/>
                  <a:pt x="105" y="26"/>
                </a:cubicBezTo>
                <a:cubicBezTo>
                  <a:pt x="105" y="20"/>
                  <a:pt x="105" y="20"/>
                  <a:pt x="105" y="20"/>
                </a:cubicBezTo>
                <a:cubicBezTo>
                  <a:pt x="105" y="9"/>
                  <a:pt x="95" y="0"/>
                  <a:pt x="84" y="0"/>
                </a:cubicBezTo>
              </a:path>
            </a:pathLst>
          </a:custGeom>
          <a:gradFill>
            <a:gsLst>
              <a:gs pos="0">
                <a:srgbClr val="4B61B2"/>
              </a:gs>
              <a:gs pos="100000">
                <a:srgbClr val="00B0F0"/>
              </a:gs>
            </a:gsLst>
            <a:lin ang="5400000" scaled="1"/>
          </a:gradFill>
          <a:ln>
            <a:noFill/>
          </a:ln>
        </p:spPr>
        <p:txBody>
          <a:bodyPr lIns="68580" tIns="34290" rIns="68580" bIns="34290"/>
          <a:lstStyle/>
          <a:p>
            <a:pPr eaLnBrk="0" fontAlgn="base" hangingPunct="0">
              <a:spcBef>
                <a:spcPct val="0"/>
              </a:spcBef>
              <a:spcAft>
                <a:spcPct val="0"/>
              </a:spcAft>
              <a:defRPr/>
            </a:pPr>
            <a:endParaRPr lang="zh-CN" altLang="en-US" sz="1400" strike="noStrike" kern="0" noProof="1">
              <a:solidFill>
                <a:srgbClr val="000000"/>
              </a:solidFill>
              <a:latin typeface="微软雅黑" panose="020B0503020204020204" charset="-122"/>
              <a:ea typeface="思源黑体 CN Light"/>
              <a:sym typeface="微软雅黑" panose="020B0503020204020204" charset="-122"/>
            </a:endParaRPr>
          </a:p>
        </p:txBody>
      </p:sp>
      <p:sp>
        <p:nvSpPr>
          <p:cNvPr id="60" name="TextBox 9"/>
          <p:cNvSpPr txBox="1"/>
          <p:nvPr/>
        </p:nvSpPr>
        <p:spPr>
          <a:xfrm>
            <a:off x="2586355" y="4368165"/>
            <a:ext cx="3891915" cy="1463093"/>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en-US" altLang="zh-CN" sz="1400" dirty="0" smtClean="0"/>
              <a:t>       </a:t>
            </a:r>
            <a:r>
              <a:rPr lang="zh-CN" altLang="zh-CN" sz="1400" dirty="0" smtClean="0"/>
              <a:t>利用</a:t>
            </a:r>
            <a:r>
              <a:rPr lang="zh-CN" altLang="zh-CN" sz="1400" dirty="0"/>
              <a:t>多尺度图像融合技术和密集神经网络架构相结合的方法，对不同模态的医学图像进行融合，且融合后的图像能够有更多的纹理和细节特征，提高每种医学图像的医学价值，同时融合产生的图片噪声不影响医生对病情的判断</a:t>
            </a:r>
            <a:endParaRPr lang="id-ID" altLang="zh-CN" sz="1400" dirty="0">
              <a:solidFill>
                <a:schemeClr val="tx1">
                  <a:lumMod val="50000"/>
                  <a:lumOff val="50000"/>
                </a:schemeClr>
              </a:solidFill>
              <a:latin typeface="微软雅黑" panose="020B0503020204020204" charset="-122"/>
              <a:ea typeface="思源黑体 CN Light"/>
              <a:sym typeface="微软雅黑" panose="020B0503020204020204" charset="-122"/>
            </a:endParaRPr>
          </a:p>
        </p:txBody>
      </p:sp>
      <p:sp>
        <p:nvSpPr>
          <p:cNvPr id="61" name="TextBox 6"/>
          <p:cNvSpPr txBox="1"/>
          <p:nvPr/>
        </p:nvSpPr>
        <p:spPr>
          <a:xfrm>
            <a:off x="7658116" y="4015936"/>
            <a:ext cx="2075654" cy="306705"/>
          </a:xfrm>
          <a:prstGeom prst="rect">
            <a:avLst/>
          </a:prstGeom>
          <a:noFill/>
        </p:spPr>
        <p:txBody>
          <a:bodyPr wrap="square" rtlCol="0">
            <a:spAutoFit/>
          </a:bodyPr>
          <a:lstStyle/>
          <a:p>
            <a:pPr algn="ctr"/>
            <a:r>
              <a:rPr lang="zh-CN" altLang="en-US" sz="1400" b="1" dirty="0">
                <a:solidFill>
                  <a:schemeClr val="tx1">
                    <a:lumMod val="75000"/>
                    <a:lumOff val="25000"/>
                  </a:schemeClr>
                </a:solidFill>
                <a:latin typeface="微软雅黑" panose="020B0503020204020204" charset="-122"/>
                <a:ea typeface="思源黑体 CN Light"/>
                <a:sym typeface="微软雅黑" panose="020B0503020204020204" charset="-122"/>
              </a:rPr>
              <a:t>技术创新点</a:t>
            </a:r>
          </a:p>
        </p:txBody>
      </p:sp>
      <p:sp>
        <p:nvSpPr>
          <p:cNvPr id="62" name="TextBox 9"/>
          <p:cNvSpPr txBox="1"/>
          <p:nvPr/>
        </p:nvSpPr>
        <p:spPr>
          <a:xfrm>
            <a:off x="6647179" y="4368165"/>
            <a:ext cx="5256799" cy="1212640"/>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l"/>
            <a:r>
              <a:rPr lang="zh-CN" altLang="en-US" sz="1400" dirty="0">
                <a:sym typeface="+mn-ea"/>
              </a:rPr>
              <a:t>（1）采用了多尺度与密集神经网络结合的</a:t>
            </a:r>
            <a:r>
              <a:rPr lang="zh-CN" altLang="en-US" sz="1400" dirty="0" smtClean="0">
                <a:sym typeface="+mn-ea"/>
              </a:rPr>
              <a:t>方法提取图像特征</a:t>
            </a:r>
            <a:endParaRPr lang="zh-CN" altLang="en-US" sz="1400" dirty="0">
              <a:sym typeface="+mn-ea"/>
            </a:endParaRPr>
          </a:p>
          <a:p>
            <a:pPr algn="l"/>
            <a:r>
              <a:rPr lang="zh-CN" altLang="en-US" sz="1400" dirty="0">
                <a:sym typeface="+mn-ea"/>
              </a:rPr>
              <a:t>（</a:t>
            </a:r>
            <a:r>
              <a:rPr lang="en-US" altLang="zh-CN" sz="1400" dirty="0">
                <a:sym typeface="+mn-ea"/>
              </a:rPr>
              <a:t>2</a:t>
            </a:r>
            <a:r>
              <a:rPr lang="zh-CN" altLang="en-US" sz="1400" dirty="0">
                <a:sym typeface="+mn-ea"/>
              </a:rPr>
              <a:t>）采用L1范数融和</a:t>
            </a:r>
            <a:r>
              <a:rPr lang="zh-CN" altLang="en-US" sz="1400" dirty="0" smtClean="0">
                <a:sym typeface="+mn-ea"/>
              </a:rPr>
              <a:t>策略，融合图像的特征映射集</a:t>
            </a:r>
            <a:endParaRPr lang="zh-CN" altLang="en-US" sz="1400" dirty="0">
              <a:sym typeface="+mn-ea"/>
            </a:endParaRPr>
          </a:p>
          <a:p>
            <a:pPr algn="l"/>
            <a:r>
              <a:rPr lang="zh-CN" altLang="en-US" sz="1400" dirty="0">
                <a:sym typeface="+mn-ea"/>
              </a:rPr>
              <a:t>（</a:t>
            </a:r>
            <a:r>
              <a:rPr lang="en-US" altLang="zh-CN" sz="1400" dirty="0">
                <a:sym typeface="+mn-ea"/>
              </a:rPr>
              <a:t>3</a:t>
            </a:r>
            <a:r>
              <a:rPr lang="zh-CN" altLang="en-US" sz="1400" dirty="0">
                <a:sym typeface="+mn-ea"/>
              </a:rPr>
              <a:t>）通过采用结构相似性损失和像素损失函数的</a:t>
            </a:r>
            <a:r>
              <a:rPr lang="zh-CN" altLang="en-US" sz="1400" dirty="0" smtClean="0">
                <a:sym typeface="+mn-ea"/>
              </a:rPr>
              <a:t>方法测试训练网络</a:t>
            </a:r>
            <a:endParaRPr lang="zh-CN" altLang="en-US" sz="1400" dirty="0">
              <a:sym typeface="+mn-ea"/>
            </a:endParaRPr>
          </a:p>
          <a:p>
            <a:pPr algn="l"/>
            <a:r>
              <a:rPr lang="zh-CN" altLang="en-US" sz="1400" dirty="0">
                <a:sym typeface="+mn-ea"/>
              </a:rPr>
              <a:t>（</a:t>
            </a:r>
            <a:r>
              <a:rPr lang="en-US" altLang="zh-CN" sz="1400" dirty="0">
                <a:sym typeface="+mn-ea"/>
              </a:rPr>
              <a:t>4</a:t>
            </a:r>
            <a:r>
              <a:rPr lang="zh-CN" altLang="en-US" sz="1400" dirty="0">
                <a:sym typeface="+mn-ea"/>
              </a:rPr>
              <a:t>）通过采用5个CNN卷积网络作为图像重建层</a:t>
            </a:r>
            <a:endParaRPr lang="id-ID" altLang="zh-CN" sz="1400" dirty="0">
              <a:solidFill>
                <a:schemeClr val="tx1">
                  <a:lumMod val="50000"/>
                  <a:lumOff val="50000"/>
                </a:schemeClr>
              </a:solidFill>
              <a:latin typeface="微软雅黑" panose="020B0503020204020204" charset="-122"/>
              <a:ea typeface="思源黑体 CN Light"/>
              <a:sym typeface="微软雅黑" panose="020B0503020204020204" charset="-122"/>
            </a:endParaRPr>
          </a:p>
        </p:txBody>
      </p:sp>
      <p:sp>
        <p:nvSpPr>
          <p:cNvPr id="65" name="TextBox 6"/>
          <p:cNvSpPr txBox="1"/>
          <p:nvPr/>
        </p:nvSpPr>
        <p:spPr>
          <a:xfrm>
            <a:off x="3357713" y="4029715"/>
            <a:ext cx="2075654" cy="306705"/>
          </a:xfrm>
          <a:prstGeom prst="rect">
            <a:avLst/>
          </a:prstGeom>
          <a:noFill/>
        </p:spPr>
        <p:txBody>
          <a:bodyPr wrap="square" rtlCol="0">
            <a:spAutoFit/>
          </a:bodyPr>
          <a:lstStyle/>
          <a:p>
            <a:pPr algn="ctr"/>
            <a:r>
              <a:rPr lang="zh-CN" altLang="en-US" sz="1400" b="1" dirty="0">
                <a:solidFill>
                  <a:schemeClr val="tx1">
                    <a:lumMod val="75000"/>
                    <a:lumOff val="25000"/>
                  </a:schemeClr>
                </a:solidFill>
                <a:latin typeface="微软雅黑" panose="020B0503020204020204" charset="-122"/>
                <a:ea typeface="思源黑体 CN Light"/>
                <a:sym typeface="微软雅黑" panose="020B0503020204020204" charset="-122"/>
              </a:rPr>
              <a:t>整体目标</a:t>
            </a:r>
          </a:p>
        </p:txBody>
      </p:sp>
      <p:sp>
        <p:nvSpPr>
          <p:cNvPr id="66" name="文本框 2"/>
          <p:cNvSpPr txBox="1"/>
          <p:nvPr/>
        </p:nvSpPr>
        <p:spPr>
          <a:xfrm>
            <a:off x="3786087" y="876336"/>
            <a:ext cx="4620895" cy="521970"/>
          </a:xfrm>
          <a:prstGeom prst="rect">
            <a:avLst/>
          </a:prstGeom>
          <a:noFill/>
        </p:spPr>
        <p:txBody>
          <a:bodyPr wrap="square" rtlCol="0">
            <a:spAutoFit/>
          </a:bodyPr>
          <a:lstStyle/>
          <a:p>
            <a:pPr algn="ctr" fontAlgn="auto">
              <a:lnSpc>
                <a:spcPct val="100000"/>
              </a:lnSpc>
            </a:pPr>
            <a:r>
              <a:rPr lang="zh-CN" altLang="en-US" sz="2800">
                <a:sym typeface="+mn-ea"/>
              </a:rPr>
              <a:t>项目规划</a:t>
            </a:r>
            <a:endParaRPr lang="zh-CN" altLang="en-US" sz="2800" dirty="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0"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edge">
                                      <p:cBhvr>
                                        <p:cTn id="13" dur="500"/>
                                        <p:tgtEl>
                                          <p:spTgt spid="5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2500"/>
                            </p:stCondLst>
                            <p:childTnLst>
                              <p:par>
                                <p:cTn id="25" presetID="2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edge">
                                      <p:cBhvr>
                                        <p:cTn id="27" dur="500"/>
                                        <p:tgtEl>
                                          <p:spTgt spid="53"/>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p:cTn id="31" dur="500" fill="hold"/>
                                        <p:tgtEl>
                                          <p:spTgt spid="57"/>
                                        </p:tgtEl>
                                        <p:attrNameLst>
                                          <p:attrName>ppt_w</p:attrName>
                                        </p:attrNameLst>
                                      </p:cBhvr>
                                      <p:tavLst>
                                        <p:tav tm="0">
                                          <p:val>
                                            <p:fltVal val="0"/>
                                          </p:val>
                                        </p:tav>
                                        <p:tav tm="100000">
                                          <p:val>
                                            <p:strVal val="#ppt_w"/>
                                          </p:val>
                                        </p:tav>
                                      </p:tavLst>
                                    </p:anim>
                                    <p:anim calcmode="lin" valueType="num">
                                      <p:cBhvr>
                                        <p:cTn id="32" dur="500" fill="hold"/>
                                        <p:tgtEl>
                                          <p:spTgt spid="57"/>
                                        </p:tgtEl>
                                        <p:attrNameLst>
                                          <p:attrName>ppt_h</p:attrName>
                                        </p:attrNameLst>
                                      </p:cBhvr>
                                      <p:tavLst>
                                        <p:tav tm="0">
                                          <p:val>
                                            <p:fltVal val="0"/>
                                          </p:val>
                                        </p:tav>
                                        <p:tav tm="100000">
                                          <p:val>
                                            <p:strVal val="#ppt_h"/>
                                          </p:val>
                                        </p:tav>
                                      </p:tavLst>
                                    </p:anim>
                                    <p:animEffect transition="in" filter="fade">
                                      <p:cBhvr>
                                        <p:cTn id="33" dur="500"/>
                                        <p:tgtEl>
                                          <p:spTgt spid="57"/>
                                        </p:tgtEl>
                                      </p:cBhvr>
                                    </p:animEffect>
                                  </p:childTnLst>
                                </p:cTn>
                              </p:par>
                            </p:childTnLst>
                          </p:cTn>
                        </p:par>
                        <p:par>
                          <p:cTn id="34" fill="hold">
                            <p:stCondLst>
                              <p:cond delay="3500"/>
                            </p:stCondLst>
                            <p:childTnLst>
                              <p:par>
                                <p:cTn id="35" presetID="14" presetClass="entr" presetSubtype="10"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randombar(horizontal)">
                                      <p:cBhvr>
                                        <p:cTn id="37" dur="750"/>
                                        <p:tgtEl>
                                          <p:spTgt spid="65"/>
                                        </p:tgtEl>
                                      </p:cBhvr>
                                    </p:animEffect>
                                  </p:childTnLst>
                                </p:cTn>
                              </p:par>
                            </p:childTnLst>
                          </p:cTn>
                        </p:par>
                        <p:par>
                          <p:cTn id="38" fill="hold">
                            <p:stCondLst>
                              <p:cond delay="4250"/>
                            </p:stCondLst>
                            <p:childTnLst>
                              <p:par>
                                <p:cTn id="39" presetID="12" presetClass="entr" presetSubtype="4" fill="hold" grpId="0" nodeType="afterEffect">
                                  <p:stCondLst>
                                    <p:cond delay="0"/>
                                  </p:stCondLst>
                                  <p:iterate type="lt">
                                    <p:tmPct val="5983"/>
                                  </p:iterate>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250"/>
                                        <p:tgtEl>
                                          <p:spTgt spid="60"/>
                                        </p:tgtEl>
                                        <p:attrNameLst>
                                          <p:attrName>ppt_y</p:attrName>
                                        </p:attrNameLst>
                                      </p:cBhvr>
                                      <p:tavLst>
                                        <p:tav tm="0">
                                          <p:val>
                                            <p:strVal val="#ppt_y+#ppt_h*1.125000"/>
                                          </p:val>
                                        </p:tav>
                                        <p:tav tm="100000">
                                          <p:val>
                                            <p:strVal val="#ppt_y"/>
                                          </p:val>
                                        </p:tav>
                                      </p:tavLst>
                                    </p:anim>
                                    <p:animEffect transition="in" filter="wipe(up)">
                                      <p:cBhvr>
                                        <p:cTn id="42" dur="250"/>
                                        <p:tgtEl>
                                          <p:spTgt spid="60"/>
                                        </p:tgtEl>
                                      </p:cBhvr>
                                    </p:animEffect>
                                  </p:childTnLst>
                                </p:cTn>
                              </p:par>
                            </p:childTnLst>
                          </p:cTn>
                        </p:par>
                        <p:par>
                          <p:cTn id="43" fill="hold">
                            <p:stCondLst>
                              <p:cond delay="5966"/>
                            </p:stCondLst>
                            <p:childTnLst>
                              <p:par>
                                <p:cTn id="44" presetID="14" presetClass="entr" presetSubtype="10"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randombar(horizontal)">
                                      <p:cBhvr>
                                        <p:cTn id="46" dur="750"/>
                                        <p:tgtEl>
                                          <p:spTgt spid="61"/>
                                        </p:tgtEl>
                                      </p:cBhvr>
                                    </p:animEffect>
                                  </p:childTnLst>
                                </p:cTn>
                              </p:par>
                            </p:childTnLst>
                          </p:cTn>
                        </p:par>
                        <p:par>
                          <p:cTn id="47" fill="hold">
                            <p:stCondLst>
                              <p:cond delay="6716"/>
                            </p:stCondLst>
                            <p:childTnLst>
                              <p:par>
                                <p:cTn id="48" presetID="12" presetClass="entr" presetSubtype="4" fill="hold" grpId="0" nodeType="afterEffect">
                                  <p:stCondLst>
                                    <p:cond delay="0"/>
                                  </p:stCondLst>
                                  <p:iterate type="lt">
                                    <p:tmPct val="5983"/>
                                  </p:iterate>
                                  <p:childTnLst>
                                    <p:set>
                                      <p:cBhvr>
                                        <p:cTn id="49" dur="1" fill="hold">
                                          <p:stCondLst>
                                            <p:cond delay="0"/>
                                          </p:stCondLst>
                                        </p:cTn>
                                        <p:tgtEl>
                                          <p:spTgt spid="62"/>
                                        </p:tgtEl>
                                        <p:attrNameLst>
                                          <p:attrName>style.visibility</p:attrName>
                                        </p:attrNameLst>
                                      </p:cBhvr>
                                      <p:to>
                                        <p:strVal val="visible"/>
                                      </p:to>
                                    </p:set>
                                    <p:anim calcmode="lin" valueType="num">
                                      <p:cBhvr additive="base">
                                        <p:cTn id="50" dur="250"/>
                                        <p:tgtEl>
                                          <p:spTgt spid="62"/>
                                        </p:tgtEl>
                                        <p:attrNameLst>
                                          <p:attrName>ppt_y</p:attrName>
                                        </p:attrNameLst>
                                      </p:cBhvr>
                                      <p:tavLst>
                                        <p:tav tm="0">
                                          <p:val>
                                            <p:strVal val="#ppt_y+#ppt_h*1.125000"/>
                                          </p:val>
                                        </p:tav>
                                        <p:tav tm="100000">
                                          <p:val>
                                            <p:strVal val="#ppt_y"/>
                                          </p:val>
                                        </p:tav>
                                      </p:tavLst>
                                    </p:anim>
                                    <p:animEffect transition="in" filter="wipe(up)">
                                      <p:cBhvr>
                                        <p:cTn id="51" dur="250"/>
                                        <p:tgtEl>
                                          <p:spTgt spid="62"/>
                                        </p:tgtEl>
                                      </p:cBhvr>
                                    </p:animEffect>
                                  </p:childTnLst>
                                </p:cTn>
                              </p:par>
                            </p:childTnLst>
                          </p:cTn>
                        </p:par>
                        <p:par>
                          <p:cTn id="52" fill="hold">
                            <p:stCondLst>
                              <p:cond delay="8506"/>
                            </p:stCondLst>
                            <p:childTnLst>
                              <p:par>
                                <p:cTn id="53" presetID="42" presetClass="entr" presetSubtype="0" fill="hold" grpId="0" nodeType="after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anim calcmode="lin" valueType="num">
                                      <p:cBhvr>
                                        <p:cTn id="56" dur="500" fill="hold"/>
                                        <p:tgtEl>
                                          <p:spTgt spid="66"/>
                                        </p:tgtEl>
                                        <p:attrNameLst>
                                          <p:attrName>ppt_x</p:attrName>
                                        </p:attrNameLst>
                                      </p:cBhvr>
                                      <p:tavLst>
                                        <p:tav tm="0">
                                          <p:val>
                                            <p:strVal val="#ppt_x"/>
                                          </p:val>
                                        </p:tav>
                                        <p:tav tm="100000">
                                          <p:val>
                                            <p:strVal val="#ppt_x"/>
                                          </p:val>
                                        </p:tav>
                                      </p:tavLst>
                                    </p:anim>
                                    <p:anim calcmode="lin" valueType="num">
                                      <p:cBhvr>
                                        <p:cTn id="57"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5" grpId="0" bldLvl="0" animBg="1"/>
      <p:bldP spid="57" grpId="0" bldLvl="0" animBg="1"/>
      <p:bldP spid="58" grpId="0" bldLvl="0" animBg="1"/>
      <p:bldP spid="60" grpId="0"/>
      <p:bldP spid="61" grpId="0"/>
      <p:bldP spid="62" grpId="0"/>
      <p:bldP spid="65"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2056" t="14430" r="4174" b="10282"/>
          <a:stretch>
            <a:fillRect/>
          </a:stretch>
        </p:blipFill>
        <p:spPr>
          <a:xfrm>
            <a:off x="725140" y="1613230"/>
            <a:ext cx="3477377" cy="3364889"/>
          </a:xfrm>
          <a:prstGeom prst="rect">
            <a:avLst/>
          </a:prstGeom>
        </p:spPr>
      </p:pic>
      <p:sp>
        <p:nvSpPr>
          <p:cNvPr id="5" name="PA-文本框 11"/>
          <p:cNvSpPr txBox="1">
            <a:spLocks noChangeArrowheads="1"/>
          </p:cNvSpPr>
          <p:nvPr>
            <p:custDataLst>
              <p:tags r:id="rId1"/>
            </p:custDataLst>
          </p:nvPr>
        </p:nvSpPr>
        <p:spPr bwMode="auto">
          <a:xfrm>
            <a:off x="6279606" y="2597843"/>
            <a:ext cx="4660181"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实施方案</a:t>
            </a:r>
          </a:p>
        </p:txBody>
      </p:sp>
      <p:sp>
        <p:nvSpPr>
          <p:cNvPr id="6" name="TextBox 12"/>
          <p:cNvSpPr txBox="1">
            <a:spLocks noChangeArrowheads="1"/>
          </p:cNvSpPr>
          <p:nvPr/>
        </p:nvSpPr>
        <p:spPr bwMode="auto">
          <a:xfrm>
            <a:off x="5057845" y="2326018"/>
            <a:ext cx="1221761" cy="220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3</a:t>
            </a:r>
            <a:endParaRPr lang="zh-CN" altLang="en-US" sz="13735"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7" name="TextBox 1"/>
          <p:cNvSpPr txBox="1">
            <a:spLocks noChangeArrowheads="1"/>
          </p:cNvSpPr>
          <p:nvPr/>
        </p:nvSpPr>
        <p:spPr bwMode="auto">
          <a:xfrm>
            <a:off x="6279605" y="3355259"/>
            <a:ext cx="4934397" cy="6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200" dirty="0">
                <a:gradFill>
                  <a:gsLst>
                    <a:gs pos="0">
                      <a:srgbClr val="4B61B2"/>
                    </a:gs>
                    <a:gs pos="100000">
                      <a:srgbClr val="00B0F0"/>
                    </a:gs>
                  </a:gsLst>
                  <a:lin ang="5400000" scaled="1"/>
                </a:gradFill>
                <a:latin typeface="思源黑体 CN Normal" panose="020B0400000000000000" pitchFamily="34" charset="-122"/>
                <a:ea typeface="思源黑体 CN Normal" panose="020B0400000000000000" pitchFamily="34" charset="-122"/>
              </a:rPr>
              <a:t>Medical image fusion technology based on multi scale dense neural network</a:t>
            </a:r>
            <a:endParaRPr lang="en-US" altLang="zh-CN" sz="1200" dirty="0">
              <a:gradFill>
                <a:gsLst>
                  <a:gs pos="0">
                    <a:srgbClr val="4B61B2"/>
                  </a:gs>
                  <a:gs pos="100000">
                    <a:srgbClr val="00B0F0"/>
                  </a:gs>
                </a:gsLst>
                <a:lin ang="5400000" scaled="1"/>
              </a:gradFill>
              <a:latin typeface="思源黑体 CN Normal" panose="020B0400000000000000" pitchFamily="34" charset="-122"/>
              <a:ea typeface="思源黑体 CN Normal" panose="020B0400000000000000" pitchFamily="34" charset="-122"/>
            </a:endParaRPr>
          </a:p>
        </p:txBody>
      </p:sp>
      <p:sp>
        <p:nvSpPr>
          <p:cNvPr id="8" name="TextBox 2"/>
          <p:cNvSpPr txBox="1">
            <a:spLocks noChangeArrowheads="1"/>
          </p:cNvSpPr>
          <p:nvPr/>
        </p:nvSpPr>
        <p:spPr bwMode="auto">
          <a:xfrm>
            <a:off x="4202517" y="3675394"/>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gradFill>
                  <a:gsLst>
                    <a:gs pos="0">
                      <a:srgbClr val="4B61B2"/>
                    </a:gs>
                    <a:gs pos="100000">
                      <a:srgbClr val="00B0F0"/>
                    </a:gs>
                  </a:gsLst>
                  <a:lin ang="5400000" scaled="1"/>
                </a:gradFill>
              </a:rPr>
              <a:t>Part</a:t>
            </a:r>
            <a:endParaRPr lang="zh-CN" altLang="en-US" sz="2800">
              <a:gradFill>
                <a:gsLst>
                  <a:gs pos="0">
                    <a:srgbClr val="4B61B2"/>
                  </a:gs>
                  <a:gs pos="100000">
                    <a:srgbClr val="00B0F0"/>
                  </a:gs>
                </a:gsLst>
                <a:lin ang="5400000" scaled="1"/>
              </a:gradFill>
            </a:endParaRPr>
          </a:p>
        </p:txBody>
      </p:sp>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anim calcmode="lin" valueType="num">
                                      <p:cBhvr>
                                        <p:cTn id="12" dur="500" fill="hold"/>
                                        <p:tgtEl>
                                          <p:spTgt spid="8"/>
                                        </p:tgtEl>
                                        <p:attrNameLst>
                                          <p:attrName>ppt_x</p:attrName>
                                        </p:attrNameLst>
                                      </p:cBhvr>
                                      <p:tavLst>
                                        <p:tav tm="0">
                                          <p:val>
                                            <p:strVal val="#ppt_x"/>
                                          </p:val>
                                        </p:tav>
                                        <p:tav tm="100000">
                                          <p:val>
                                            <p:strVal val="#ppt_x"/>
                                          </p:val>
                                        </p:tav>
                                      </p:tavLst>
                                    </p:anim>
                                    <p:anim calcmode="lin" valueType="num">
                                      <p:cBhvr>
                                        <p:cTn id="13" dur="5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90"/>
                                          </p:val>
                                        </p:tav>
                                        <p:tav tm="100000">
                                          <p:val>
                                            <p:fltVal val="0"/>
                                          </p:val>
                                        </p:tav>
                                      </p:tavLst>
                                    </p:anim>
                                    <p:animEffect transition="in" filter="fade">
                                      <p:cBhvr>
                                        <p:cTn id="20" dur="500"/>
                                        <p:tgtEl>
                                          <p:spTgt spid="6"/>
                                        </p:tgtEl>
                                      </p:cBhvr>
                                    </p:animEffect>
                                  </p:childTnLst>
                                </p:cTn>
                              </p:par>
                            </p:childTnLst>
                          </p:cTn>
                        </p:par>
                        <p:par>
                          <p:cTn id="21" fill="hold">
                            <p:stCondLst>
                              <p:cond delay="1500"/>
                            </p:stCondLst>
                            <p:childTnLst>
                              <p:par>
                                <p:cTn id="22" presetID="0" presetClass="entr" presetSubtype="0" fill="hold" grpId="0" nodeType="afterEffect">
                                  <p:stCondLst>
                                    <p:cond delay="0"/>
                                  </p:stCondLst>
                                  <p:iterate type="lt">
                                    <p:tmPct val="10000"/>
                                  </p:iterate>
                                  <p:childTnLst>
                                    <p:set>
                                      <p:cBhvr>
                                        <p:cTn id="23" dur="750" fill="hold">
                                          <p:stCondLst>
                                            <p:cond delay="0"/>
                                          </p:stCondLst>
                                        </p:cTn>
                                        <p:tgtEl>
                                          <p:spTgt spid="5"/>
                                        </p:tgtEl>
                                        <p:attrNameLst>
                                          <p:attrName>style.visibility</p:attrName>
                                        </p:attrNameLst>
                                      </p:cBhvr>
                                      <p:to>
                                        <p:strVal val="visible"/>
                                      </p:to>
                                    </p:set>
                                    <p:anim to="" calcmode="lin" valueType="num">
                                      <p:cBhvr>
                                        <p:cTn id="24" dur="750" fill="hold">
                                          <p:stCondLst>
                                            <p:cond delay="0"/>
                                          </p:stCondLst>
                                        </p:cTn>
                                        <p:tgtEl>
                                          <p:spTgt spid="5"/>
                                        </p:tgtEl>
                                        <p:attrNameLst>
                                          <p:attrName>ppt_h</p:attrName>
                                        </p:attrNameLst>
                                      </p:cBhvr>
                                      <p:tavLst>
                                        <p:tav tm="0" fmla="#ppt_h+5*#ppt_h*((1.5-1.5*$)^3-(1.5-1.5*$)^2)">
                                          <p:val>
                                            <p:fltVal val="0"/>
                                          </p:val>
                                        </p:tav>
                                        <p:tav tm="100000">
                                          <p:val>
                                            <p:fltVal val="1"/>
                                          </p:val>
                                        </p:tav>
                                      </p:tavLst>
                                    </p:anim>
                                    <p:anim to="" calcmode="lin" valueType="num">
                                      <p:cBhvr>
                                        <p:cTn id="25" dur="750" fill="hold">
                                          <p:stCondLst>
                                            <p:cond delay="0"/>
                                          </p:stCondLst>
                                        </p:cTn>
                                        <p:tgtEl>
                                          <p:spTgt spid="5"/>
                                        </p:tgtEl>
                                        <p:attrNameLst>
                                          <p:attrName>ppt_w</p:attrName>
                                        </p:attrNameLst>
                                      </p:cBhvr>
                                      <p:tavLst>
                                        <p:tav tm="0" fmla="#ppt_w+2*#ppt_w*((1.5-1.5*$)^3-(1.5-1.5*$)^2)">
                                          <p:val>
                                            <p:fltVal val="0"/>
                                          </p:val>
                                        </p:tav>
                                        <p:tav tm="100000">
                                          <p:val>
                                            <p:fltVal val="1"/>
                                          </p:val>
                                        </p:tav>
                                      </p:tavLst>
                                    </p:anim>
                                    <p:anim to="" calcmode="lin" valueType="num">
                                      <p:cBhvr>
                                        <p:cTn id="26" dur="750" fill="hold">
                                          <p:stCondLst>
                                            <p:cond delay="0"/>
                                          </p:stCondLst>
                                        </p:cTn>
                                        <p:tgtEl>
                                          <p:spTgt spid="5"/>
                                        </p:tgtEl>
                                        <p:attrNameLst>
                                          <p:attrName>ppt_y</p:attrName>
                                        </p:attrNameLst>
                                      </p:cBhvr>
                                      <p:tavLst>
                                        <p:tav tm="0" fmla="#ppt_y+1*((1.5-1.5*$)^3-(1.5-1.5*$)^2)">
                                          <p:val>
                                            <p:fltVal val="0"/>
                                          </p:val>
                                        </p:tav>
                                        <p:tav tm="100000">
                                          <p:val>
                                            <p:fltVal val="1"/>
                                          </p:val>
                                        </p:tav>
                                      </p:tavLst>
                                    </p:anim>
                                  </p:childTnLst>
                                </p:cTn>
                              </p:par>
                            </p:childTnLst>
                          </p:cTn>
                        </p:par>
                        <p:par>
                          <p:cTn id="27" fill="hold">
                            <p:stCondLst>
                              <p:cond delay="2474"/>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utoUpdateAnimBg="0"/>
      <p:bldP spid="7" grpId="0" autoUpdateAnimBg="0"/>
      <p:bldP spid="8"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37419" y="260995"/>
            <a:ext cx="2748839" cy="373183"/>
          </a:xfrm>
        </p:spPr>
        <p:txBody>
          <a:bodyPr>
            <a:noAutofit/>
          </a:bodyPr>
          <a:lstStyle/>
          <a:p>
            <a:r>
              <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sym typeface="+mn-ea"/>
              </a:rPr>
              <a:t>实施方案</a:t>
            </a:r>
          </a:p>
        </p:txBody>
      </p:sp>
      <p:sp>
        <p:nvSpPr>
          <p:cNvPr id="5" name="箭头: 五边形 4"/>
          <p:cNvSpPr/>
          <p:nvPr/>
        </p:nvSpPr>
        <p:spPr>
          <a:xfrm>
            <a:off x="0" y="202003"/>
            <a:ext cx="737419" cy="373183"/>
          </a:xfrm>
          <a:prstGeom prst="homePlate">
            <a:avLst/>
          </a:pr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grpSp>
        <p:nvGrpSpPr>
          <p:cNvPr id="14" name="Group 7"/>
          <p:cNvGrpSpPr/>
          <p:nvPr/>
        </p:nvGrpSpPr>
        <p:grpSpPr>
          <a:xfrm>
            <a:off x="1500493" y="905126"/>
            <a:ext cx="2838164" cy="589468"/>
            <a:chOff x="588738" y="1306929"/>
            <a:chExt cx="3405797" cy="707362"/>
          </a:xfrm>
        </p:grpSpPr>
        <p:sp>
          <p:nvSpPr>
            <p:cNvPr id="16" name="TextBox 4"/>
            <p:cNvSpPr txBox="1"/>
            <p:nvPr/>
          </p:nvSpPr>
          <p:spPr>
            <a:xfrm>
              <a:off x="588738" y="1306929"/>
              <a:ext cx="3405797" cy="552450"/>
            </a:xfrm>
            <a:prstGeom prst="rect">
              <a:avLst/>
            </a:prstGeom>
            <a:noFill/>
          </p:spPr>
          <p:txBody>
            <a:bodyPr wrap="square" rtlCol="0">
              <a:spAutoFit/>
            </a:bodyPr>
            <a:lstStyle/>
            <a:p>
              <a:r>
                <a:rPr lang="zh-CN" altLang="en-US" sz="2400" b="1" dirty="0" smtClean="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rPr>
                <a:t>技术</a:t>
              </a:r>
              <a:r>
                <a:rPr lang="zh-CN" altLang="en-US" sz="2400" b="1" dirty="0" smtClean="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rPr>
                <a:t>可行性分析</a:t>
              </a:r>
              <a:endParaRPr lang="zh-CN" altLang="en-US" sz="2400" b="1" dirty="0">
                <a:solidFill>
                  <a:schemeClr val="tx1">
                    <a:lumMod val="65000"/>
                    <a:lumOff val="35000"/>
                  </a:schemeClr>
                </a:solidFill>
                <a:latin typeface="思源黑体 CN Bold" panose="020B0800000000000000" pitchFamily="34" charset="-122"/>
                <a:ea typeface="思源黑体 CN Bold" panose="020B0800000000000000" pitchFamily="34" charset="-122"/>
                <a:sym typeface="微软雅黑" panose="020B0503020204020204" charset="-122"/>
              </a:endParaRPr>
            </a:p>
          </p:txBody>
        </p:sp>
        <p:sp>
          <p:nvSpPr>
            <p:cNvPr id="17" name="Freeform 5"/>
            <p:cNvSpPr/>
            <p:nvPr/>
          </p:nvSpPr>
          <p:spPr>
            <a:xfrm>
              <a:off x="588738" y="1952667"/>
              <a:ext cx="652174" cy="61624"/>
            </a:xfrm>
            <a:custGeom>
              <a:avLst/>
              <a:gdLst>
                <a:gd name="connsiteX0" fmla="*/ 30812 w 652174"/>
                <a:gd name="connsiteY0" fmla="*/ 0 h 61624"/>
                <a:gd name="connsiteX1" fmla="*/ 621362 w 652174"/>
                <a:gd name="connsiteY1" fmla="*/ 0 h 61624"/>
                <a:gd name="connsiteX2" fmla="*/ 652174 w 652174"/>
                <a:gd name="connsiteY2" fmla="*/ 30812 h 61624"/>
                <a:gd name="connsiteX3" fmla="*/ 621362 w 652174"/>
                <a:gd name="connsiteY3" fmla="*/ 61624 h 61624"/>
                <a:gd name="connsiteX4" fmla="*/ 30812 w 652174"/>
                <a:gd name="connsiteY4" fmla="*/ 61624 h 61624"/>
                <a:gd name="connsiteX5" fmla="*/ 0 w 652174"/>
                <a:gd name="connsiteY5" fmla="*/ 30812 h 61624"/>
                <a:gd name="connsiteX6" fmla="*/ 30812 w 652174"/>
                <a:gd name="connsiteY6" fmla="*/ 0 h 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174" h="61624">
                  <a:moveTo>
                    <a:pt x="30812" y="0"/>
                  </a:moveTo>
                  <a:lnTo>
                    <a:pt x="621362" y="0"/>
                  </a:lnTo>
                  <a:cubicBezTo>
                    <a:pt x="638379" y="0"/>
                    <a:pt x="652174" y="13795"/>
                    <a:pt x="652174" y="30812"/>
                  </a:cubicBezTo>
                  <a:cubicBezTo>
                    <a:pt x="652174" y="47829"/>
                    <a:pt x="638379" y="61624"/>
                    <a:pt x="621362" y="61624"/>
                  </a:cubicBezTo>
                  <a:lnTo>
                    <a:pt x="30812" y="61624"/>
                  </a:lnTo>
                  <a:cubicBezTo>
                    <a:pt x="13795" y="61624"/>
                    <a:pt x="0" y="47829"/>
                    <a:pt x="0" y="30812"/>
                  </a:cubicBezTo>
                  <a:cubicBezTo>
                    <a:pt x="0" y="13795"/>
                    <a:pt x="13795" y="0"/>
                    <a:pt x="30812" y="0"/>
                  </a:cubicBezTo>
                  <a:close/>
                </a:path>
              </a:pathLst>
            </a:custGeom>
            <a:solidFill>
              <a:schemeClr val="tx1">
                <a:lumMod val="65000"/>
                <a:lumOff val="35000"/>
              </a:schemeClr>
            </a:solidFill>
            <a:ln w="12700" cap="flat" cmpd="sng" algn="ctr">
              <a:noFill/>
              <a:prstDash val="solid"/>
              <a:miter lim="800000"/>
            </a:ln>
            <a:effectLst/>
          </p:spPr>
          <p:txBody>
            <a:bodyPr rtlCol="0" anchor="ctr"/>
            <a:lstStyle/>
            <a:p>
              <a:pPr algn="ctr" defTabSz="762000">
                <a:defRPr/>
              </a:pPr>
              <a:endParaRPr lang="en-US" sz="1500" kern="0">
                <a:solidFill>
                  <a:srgbClr val="E7E6E6">
                    <a:lumMod val="25000"/>
                  </a:srgbClr>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grpSp>
      <p:sp>
        <p:nvSpPr>
          <p:cNvPr id="19" name="TextBox 21"/>
          <p:cNvSpPr txBox="1"/>
          <p:nvPr/>
        </p:nvSpPr>
        <p:spPr>
          <a:xfrm>
            <a:off x="491067" y="1614421"/>
            <a:ext cx="4402666" cy="4247317"/>
          </a:xfrm>
          <a:prstGeom prst="rect">
            <a:avLst/>
          </a:prstGeom>
          <a:noFill/>
        </p:spPr>
        <p:txBody>
          <a:bodyPr wrap="square" rtlCol="0">
            <a:spAutoFit/>
          </a:bodyPr>
          <a:lstStyle/>
          <a:p>
            <a:pPr>
              <a:lnSpc>
                <a:spcPct val="150000"/>
              </a:lnSpc>
            </a:pP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1</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a:t>
            </a:r>
            <a:r>
              <a:rPr lang="zh-CN"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rPr>
              <a:t>项目所需要的医学图片可以通过</a:t>
            </a:r>
            <a:r>
              <a:rPr lang="zh-CN"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rPr>
              <a:t>网上大量</a:t>
            </a:r>
            <a:r>
              <a:rPr lang="zh-CN"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rPr>
              <a:t>医学文件库</a:t>
            </a:r>
            <a:r>
              <a:rPr lang="zh-CN"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rPr>
              <a:t>而</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rPr>
              <a:t>免费</a:t>
            </a:r>
            <a:r>
              <a:rPr lang="zh-CN"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rPr>
              <a:t>获得，这些</a:t>
            </a:r>
            <a:r>
              <a:rPr lang="zh-CN"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rPr>
              <a:t>医学文件库拥有大量丰富的病例和各个部位的医学影像，完全能够满足我们进行仿真验证的要求</a:t>
            </a:r>
            <a:r>
              <a:rPr lang="zh-CN"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rPr>
              <a:t>。</a:t>
            </a:r>
            <a:endPar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a:p>
            <a:pPr>
              <a:lnSpc>
                <a:spcPct val="150000"/>
              </a:lnSpc>
            </a:pPr>
            <a:r>
              <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2</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、多尺度图像融合技术与密集神经网络架构，已经被很广泛的应用于图像融合，分别具有很好的融合效果，但是都有缺陷。因此本项目通过联合使用两种技术，得到更完善的融合图像。</a:t>
            </a:r>
            <a:endPar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endParaRPr>
          </a:p>
          <a:p>
            <a:pPr>
              <a:lnSpc>
                <a:spcPct val="150000"/>
              </a:lnSpc>
            </a:pPr>
            <a:r>
              <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3</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、算法的编程我们使用的是</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python</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语言，</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python</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是一种跨平台的计算机程序设计语言。 </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Python</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提供了丰富的</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API</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和工具，以便程序员能够轻松地使用</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C</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语言、</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C++</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a:t>
            </a:r>
            <a:r>
              <a:rPr lang="en-US" altLang="zh-CN" sz="1200" dirty="0" err="1">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Cython</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来编写扩充模块</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。同时我们也使用</a:t>
            </a:r>
            <a:r>
              <a:rPr lang="en-US" altLang="zh-CN" sz="1200" dirty="0" err="1" smtClean="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Matlab</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进行预先操作，保证合理性。</a:t>
            </a:r>
            <a:endPar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endParaRPr>
          </a:p>
          <a:p>
            <a:pPr>
              <a:lnSpc>
                <a:spcPct val="150000"/>
              </a:lnSpc>
            </a:pPr>
            <a:r>
              <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4</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、本项目从实际应用来说，一方面，因为临床需要比较复杂，不可能将所有需要的机器组合都实现</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 </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另一方面，同一病人不同时间的两幅相同模式图像进行融合以衡量疗效时，就不能不采用软件方式来</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融合</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同时</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rPr>
              <a:t>，软件融合的算法发展迅速，精度和速度等都有非常大的提高，可以满足临床需要。</a:t>
            </a:r>
            <a:endParaRPr lang="id-ID"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微软雅黑" panose="020B0503020204020204" charset="-122"/>
            </a:endParaRPr>
          </a:p>
        </p:txBody>
      </p:sp>
      <p:grpSp>
        <p:nvGrpSpPr>
          <p:cNvPr id="20" name="组合 19"/>
          <p:cNvGrpSpPr/>
          <p:nvPr/>
        </p:nvGrpSpPr>
        <p:grpSpPr>
          <a:xfrm>
            <a:off x="4428965" y="1746381"/>
            <a:ext cx="7243056" cy="3957993"/>
            <a:chOff x="5046278" y="950652"/>
            <a:chExt cx="9292385" cy="5077857"/>
          </a:xfrm>
        </p:grpSpPr>
        <p:pic>
          <p:nvPicPr>
            <p:cNvPr id="21" name="pasted-image.tiff"/>
            <p:cNvPicPr>
              <a:picLocks noChangeAspect="1"/>
            </p:cNvPicPr>
            <p:nvPr/>
          </p:nvPicPr>
          <p:blipFill>
            <a:blip r:embed="rId3"/>
            <a:stretch>
              <a:fillRect/>
            </a:stretch>
          </p:blipFill>
          <p:spPr>
            <a:xfrm>
              <a:off x="5046278" y="950652"/>
              <a:ext cx="9292385" cy="5077857"/>
            </a:xfrm>
            <a:prstGeom prst="rect">
              <a:avLst/>
            </a:prstGeom>
            <a:ln w="12700">
              <a:miter lim="400000"/>
              <a:headEnd/>
              <a:tailEnd/>
            </a:ln>
            <a:effectLst>
              <a:outerShdw blurRad="1270000" dist="635000" dir="3300000" rotWithShape="0">
                <a:schemeClr val="accent6">
                  <a:hueOff val="-2214564"/>
                  <a:satOff val="-18454"/>
                  <a:lumOff val="-82929"/>
                  <a:alpha val="24538"/>
                </a:schemeClr>
              </a:outerShdw>
            </a:effectLst>
          </p:spPr>
        </p:pic>
        <p:pic>
          <p:nvPicPr>
            <p:cNvPr id="22" name="图片占位符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6392" y="1271093"/>
              <a:ext cx="6698807" cy="4180358"/>
            </a:xfrm>
            <a:prstGeom prst="rect">
              <a:avLst/>
            </a:prstGeom>
          </p:spPr>
        </p:pic>
      </p:grpSp>
      <p:grpSp>
        <p:nvGrpSpPr>
          <p:cNvPr id="23" name="组合 22"/>
          <p:cNvGrpSpPr/>
          <p:nvPr/>
        </p:nvGrpSpPr>
        <p:grpSpPr>
          <a:xfrm>
            <a:off x="561764" y="5902142"/>
            <a:ext cx="1326417" cy="265795"/>
            <a:chOff x="8222965" y="7595340"/>
            <a:chExt cx="3061547" cy="680434"/>
          </a:xfrm>
        </p:grpSpPr>
        <p:sp>
          <p:nvSpPr>
            <p:cNvPr id="24" name="圆角矩形 16"/>
            <p:cNvSpPr/>
            <p:nvPr/>
          </p:nvSpPr>
          <p:spPr>
            <a:xfrm>
              <a:off x="8222965" y="7595340"/>
              <a:ext cx="3061547" cy="678712"/>
            </a:xfrm>
            <a:prstGeom prst="roundRect">
              <a:avLst>
                <a:gd name="adj" fmla="val 48214"/>
              </a:avLst>
            </a:prstGeom>
            <a:gradFill flip="none" rotWithShape="1">
              <a:gsLst>
                <a:gs pos="0">
                  <a:srgbClr val="D0D1D5"/>
                </a:gs>
                <a:gs pos="100000">
                  <a:srgbClr val="7C8AA4"/>
                </a:gs>
              </a:gsLst>
              <a:lin ang="8100000" scaled="1"/>
              <a:tileRect/>
            </a:gradFill>
            <a:ln w="28575">
              <a:noFill/>
            </a:ln>
            <a:effectLst>
              <a:outerShdw blurRad="381000" dist="127000" dir="5400000" sx="95000" sy="95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solidFill>
                  <a:srgbClr val="182027"/>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25" name="文本框 24"/>
            <p:cNvSpPr txBox="1"/>
            <p:nvPr/>
          </p:nvSpPr>
          <p:spPr>
            <a:xfrm>
              <a:off x="8403269" y="7645777"/>
              <a:ext cx="2735687" cy="629997"/>
            </a:xfrm>
            <a:prstGeom prst="rect">
              <a:avLst/>
            </a:prstGeom>
            <a:noFill/>
          </p:spPr>
          <p:txBody>
            <a:bodyPr wrap="square" rtlCol="0">
              <a:spAutoFit/>
            </a:bodyPr>
            <a:lstStyle/>
            <a:p>
              <a:pPr algn="ctr"/>
              <a:r>
                <a:rPr lang="en-US" altLang="zh-CN" sz="1000" dirty="0">
                  <a:solidFill>
                    <a:schemeClr val="bg1"/>
                  </a:solidFill>
                  <a:latin typeface="Century Gothic" panose="020B0502020202020204" pitchFamily="34" charset="0"/>
                  <a:ea typeface="字魂58号-创中黑" panose="00000500000000000000" pitchFamily="2" charset="-122"/>
                  <a:cs typeface="Arial" panose="020B0604020202020204" pitchFamily="34" charset="0"/>
                  <a:sym typeface="Century Gothic" panose="020B0502020202020204" pitchFamily="34" charset="0"/>
                </a:rPr>
                <a:t>MORE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37419" y="260995"/>
            <a:ext cx="2748839" cy="373183"/>
          </a:xfrm>
        </p:spPr>
        <p:txBody>
          <a:bodyPr>
            <a:noAutofit/>
          </a:bodyPr>
          <a:lstStyle/>
          <a:p>
            <a:r>
              <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rPr>
              <a:t>实验方案</a:t>
            </a:r>
            <a:endParaRPr lang="zh-CN" altLang="en-US" sz="2000" b="1" dirty="0">
              <a:gradFill>
                <a:gsLst>
                  <a:gs pos="0">
                    <a:srgbClr val="4B61B2"/>
                  </a:gs>
                  <a:gs pos="100000">
                    <a:srgbClr val="00B0F0"/>
                  </a:gs>
                </a:gsLst>
                <a:lin ang="5400000" scaled="1"/>
              </a:gradFill>
              <a:latin typeface="思源黑体 CN Bold" panose="020B0800000000000000" pitchFamily="34" charset="-122"/>
              <a:ea typeface="思源黑体 CN Bold" panose="020B0800000000000000" pitchFamily="34" charset="-122"/>
            </a:endParaRPr>
          </a:p>
        </p:txBody>
      </p:sp>
      <p:sp>
        <p:nvSpPr>
          <p:cNvPr id="5" name="箭头: 五边形 4"/>
          <p:cNvSpPr/>
          <p:nvPr/>
        </p:nvSpPr>
        <p:spPr>
          <a:xfrm>
            <a:off x="0" y="202003"/>
            <a:ext cx="737419" cy="373183"/>
          </a:xfrm>
          <a:prstGeom prst="homePlate">
            <a:avLst/>
          </a:prstGeom>
          <a:gradFill>
            <a:gsLst>
              <a:gs pos="0">
                <a:srgbClr val="4B61B2"/>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8809" t="88724" r="40667" b="-1991"/>
          <a:stretch>
            <a:fillRect/>
          </a:stretch>
        </p:blipFill>
        <p:spPr>
          <a:xfrm>
            <a:off x="4964430" y="6035040"/>
            <a:ext cx="2263140" cy="822960"/>
          </a:xfrm>
          <a:prstGeom prst="rect">
            <a:avLst/>
          </a:prstGeom>
        </p:spPr>
      </p:pic>
      <p:sp>
        <p:nvSpPr>
          <p:cNvPr id="9" name="矩形 8"/>
          <p:cNvSpPr/>
          <p:nvPr/>
        </p:nvSpPr>
        <p:spPr>
          <a:xfrm>
            <a:off x="3624954" y="1212041"/>
            <a:ext cx="3371850" cy="4057997"/>
          </a:xfrm>
          <a:prstGeom prst="rect">
            <a:avLst/>
          </a:pr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charset="-122"/>
              <a:ea typeface="思源黑体 CN Light"/>
              <a:cs typeface="+mn-ea"/>
              <a:sym typeface="微软雅黑" panose="020B0503020204020204" charset="-122"/>
            </a:endParaRPr>
          </a:p>
        </p:txBody>
      </p:sp>
      <p:sp>
        <p:nvSpPr>
          <p:cNvPr id="10" name="矩形 9"/>
          <p:cNvSpPr/>
          <p:nvPr/>
        </p:nvSpPr>
        <p:spPr>
          <a:xfrm>
            <a:off x="655320" y="3029343"/>
            <a:ext cx="4450744" cy="2741688"/>
          </a:xfrm>
          <a:prstGeom prst="rect">
            <a:avLst/>
          </a:prstGeom>
          <a:blipFill>
            <a:blip r:embed="rId4">
              <a:extLst>
                <a:ext uri="{28A0092B-C50C-407E-A947-70E740481C1C}">
                  <a14:useLocalDpi xmlns:a14="http://schemas.microsoft.com/office/drawing/2010/main" val="0"/>
                </a:ext>
              </a:extLst>
            </a:blip>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思源黑体 CN Light"/>
              <a:cs typeface="+mn-ea"/>
              <a:sym typeface="微软雅黑" panose="020B0503020204020204" charset="-122"/>
            </a:endParaRPr>
          </a:p>
        </p:txBody>
      </p:sp>
      <p:sp>
        <p:nvSpPr>
          <p:cNvPr id="11" name="矩形 10"/>
          <p:cNvSpPr/>
          <p:nvPr/>
        </p:nvSpPr>
        <p:spPr>
          <a:xfrm>
            <a:off x="5715000" y="1628140"/>
            <a:ext cx="5989320" cy="3225800"/>
          </a:xfrm>
          <a:prstGeom prst="rect">
            <a:avLst/>
          </a:prstGeom>
          <a:gradFill>
            <a:gsLst>
              <a:gs pos="100000">
                <a:srgbClr val="00B0F0"/>
              </a:gs>
              <a:gs pos="3000">
                <a:srgbClr val="4871B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思源黑体 CN Light"/>
              <a:cs typeface="+mn-ea"/>
              <a:sym typeface="微软雅黑" panose="020B0503020204020204" charset="-122"/>
            </a:endParaRPr>
          </a:p>
        </p:txBody>
      </p:sp>
      <p:sp>
        <p:nvSpPr>
          <p:cNvPr id="12" name="文本框 11"/>
          <p:cNvSpPr txBox="1"/>
          <p:nvPr/>
        </p:nvSpPr>
        <p:spPr>
          <a:xfrm>
            <a:off x="7168654" y="4900706"/>
            <a:ext cx="3082012" cy="369332"/>
          </a:xfrm>
          <a:prstGeom prst="rect">
            <a:avLst/>
          </a:prstGeom>
          <a:noFill/>
        </p:spPr>
        <p:txBody>
          <a:bodyPr wrap="square" rtlCol="0">
            <a:spAutoFit/>
          </a:bodyPr>
          <a:lstStyle/>
          <a:p>
            <a:pPr lvl="0">
              <a:defRPr/>
            </a:pPr>
            <a:r>
              <a:rPr lang="zh-CN" altLang="zh-CN" dirty="0"/>
              <a:t>医学图像融合技术的总框图</a:t>
            </a:r>
            <a:endParaRPr kumimoji="0" lang="en-US" altLang="zh-CN" b="0" i="0"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思源黑体 CN Light"/>
              <a:cs typeface="+mn-ea"/>
              <a:sym typeface="微软雅黑" panose="020B0503020204020204" charset="-122"/>
            </a:endParaRPr>
          </a:p>
        </p:txBody>
      </p:sp>
      <p:sp>
        <p:nvSpPr>
          <p:cNvPr id="16" name="PA-文本框 42"/>
          <p:cNvSpPr txBox="1"/>
          <p:nvPr>
            <p:custDataLst>
              <p:tags r:id="rId1"/>
            </p:custDataLst>
          </p:nvPr>
        </p:nvSpPr>
        <p:spPr>
          <a:xfrm>
            <a:off x="554652" y="1253982"/>
            <a:ext cx="2887772" cy="1292662"/>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just"/>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本文提出的医学图像融合技术的架构为首先假定输入图像为</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MRI</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和</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PET</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MRI</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为灰度图像，</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PET</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为彩色图），然后将彩色图像转换成</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IHS</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颜色空间，</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I</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代表亮度，</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H</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代表色度，</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S</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代表</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饱和度。</a:t>
            </a:r>
            <a:endParaRPr lang="id-ID" altLang="zh-CN" sz="1200" dirty="0">
              <a:latin typeface="微软雅黑" panose="020B0503020204020204" charset="-122"/>
              <a:ea typeface="思源黑体 CN Light"/>
              <a:sym typeface="微软雅黑" panose="020B0503020204020204" charset="-122"/>
            </a:endParaRPr>
          </a:p>
        </p:txBody>
      </p:sp>
      <p:pic>
        <p:nvPicPr>
          <p:cNvPr id="17" name="图片 16"/>
          <p:cNvPicPr/>
          <p:nvPr/>
        </p:nvPicPr>
        <p:blipFill>
          <a:blip r:embed="rId5"/>
          <a:stretch>
            <a:fillRect/>
          </a:stretch>
        </p:blipFill>
        <p:spPr>
          <a:xfrm>
            <a:off x="5715000" y="1628140"/>
            <a:ext cx="6054754" cy="3225800"/>
          </a:xfrm>
          <a:prstGeom prst="rect">
            <a:avLst/>
          </a:prstGeom>
        </p:spPr>
      </p:pic>
      <p:sp>
        <p:nvSpPr>
          <p:cNvPr id="3" name="矩形 2"/>
          <p:cNvSpPr/>
          <p:nvPr/>
        </p:nvSpPr>
        <p:spPr>
          <a:xfrm>
            <a:off x="3787755" y="1434677"/>
            <a:ext cx="2503988" cy="1384995"/>
          </a:xfrm>
          <a:prstGeom prst="rect">
            <a:avLst/>
          </a:prstGeom>
        </p:spPr>
        <p:txBody>
          <a:bodyPr wrap="square">
            <a:spAutoFit/>
          </a:bodyPr>
          <a:lstStyle/>
          <a:p>
            <a:pPr algn="just"/>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然后再将</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MRI</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源图像和转换后</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PET</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图像的</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I</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通道信息送入网络进行融合，得到</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I</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通道融合分量</a:t>
            </a:r>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endParaRPr lang="en-US" altLang="zh-CN"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endParaRPr>
          </a:p>
          <a:p>
            <a:pPr algn="just"/>
            <a:r>
              <a:rPr lang="zh-CN" altLang="en-US" sz="1200" dirty="0" smtClean="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最后</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，采用反变换将</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I</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通道融合分量与之前提取的</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H</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S</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分量进行反变换融合，转换成</a:t>
            </a:r>
            <a:r>
              <a:rPr lang="en-US" altLang="zh-CN"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RGB</a:t>
            </a: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cs typeface="Arial Unicode MS" panose="020B0604020202020204" pitchFamily="34" charset="-122"/>
                <a:sym typeface="Lato" charset="0"/>
              </a:rPr>
              <a:t>得到新的融合的彩色医学图像。</a:t>
            </a:r>
            <a:endParaRPr lang="id-ID" altLang="zh-CN" sz="1200" dirty="0">
              <a:latin typeface="微软雅黑" panose="020B0503020204020204" charset="-122"/>
              <a:ea typeface="思源黑体 CN Light"/>
              <a:sym typeface="微软雅黑" panose="020B0503020204020204" charset="-122"/>
            </a:endParaRPr>
          </a:p>
        </p:txBody>
      </p:sp>
    </p:spTree>
    <p:extLst>
      <p:ext uri="{BB962C8B-B14F-4D97-AF65-F5344CB8AC3E}">
        <p14:creationId xmlns:p14="http://schemas.microsoft.com/office/powerpoint/2010/main" val="128363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par>
                          <p:cTn id="14" fill="hold">
                            <p:stCondLst>
                              <p:cond delay="3000"/>
                            </p:stCondLst>
                            <p:childTnLst>
                              <p:par>
                                <p:cTn id="15" presetID="14" presetClass="entr" presetSubtype="1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3500"/>
                            </p:stCondLst>
                            <p:childTnLst>
                              <p:par>
                                <p:cTn id="19" presetID="22" presetClass="entr" presetSubtype="2"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childTnLst>
                          </p:cTn>
                        </p:par>
                        <p:par>
                          <p:cTn id="22" fill="hold">
                            <p:stCondLst>
                              <p:cond delay="4000"/>
                            </p:stCondLst>
                            <p:childTnLst>
                              <p:par>
                                <p:cTn id="23" presetID="18" presetClass="entr" presetSubtype="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strips(downRight)">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2.10"/>
  <p:tag name="RESOURCELIBID_ANIM" val="437"/>
</p:tagLst>
</file>

<file path=ppt/tags/tag10.xml><?xml version="1.0" encoding="utf-8"?>
<p:tagLst xmlns:a="http://schemas.openxmlformats.org/drawingml/2006/main" xmlns:r="http://schemas.openxmlformats.org/officeDocument/2006/relationships" xmlns:p="http://schemas.openxmlformats.org/presentationml/2006/main">
  <p:tag name="PA" val="v5.1.0"/>
</p:tagLst>
</file>

<file path=ppt/tags/tag11.xml><?xml version="1.0" encoding="utf-8"?>
<p:tagLst xmlns:a="http://schemas.openxmlformats.org/drawingml/2006/main" xmlns:r="http://schemas.openxmlformats.org/officeDocument/2006/relationships" xmlns:p="http://schemas.openxmlformats.org/presentationml/2006/main">
  <p:tag name="PA" val="v5.1.0"/>
</p:tagLst>
</file>

<file path=ppt/tags/tag12.xml><?xml version="1.0" encoding="utf-8"?>
<p:tagLst xmlns:a="http://schemas.openxmlformats.org/drawingml/2006/main" xmlns:r="http://schemas.openxmlformats.org/officeDocument/2006/relationships" xmlns:p="http://schemas.openxmlformats.org/presentationml/2006/main">
  <p:tag name="PA" val="v5.1.0"/>
</p:tagLst>
</file>

<file path=ppt/tags/tag13.xml><?xml version="1.0" encoding="utf-8"?>
<p:tagLst xmlns:a="http://schemas.openxmlformats.org/drawingml/2006/main" xmlns:r="http://schemas.openxmlformats.org/officeDocument/2006/relationships" xmlns:p="http://schemas.openxmlformats.org/presentationml/2006/main">
  <p:tag name="PA" val="v5.2.10"/>
  <p:tag name="RESOURCELIBID_ANIM" val="461"/>
</p:tagLst>
</file>

<file path=ppt/tags/tag14.xml><?xml version="1.0" encoding="utf-8"?>
<p:tagLst xmlns:a="http://schemas.openxmlformats.org/drawingml/2006/main" xmlns:r="http://schemas.openxmlformats.org/officeDocument/2006/relationships" xmlns:p="http://schemas.openxmlformats.org/presentationml/2006/main">
  <p:tag name="PA" val="v5.2.10"/>
  <p:tag name="RESOURCELIBID_ANIM" val="461"/>
</p:tagLst>
</file>

<file path=ppt/tags/tag15.xml><?xml version="1.0" encoding="utf-8"?>
<p:tagLst xmlns:a="http://schemas.openxmlformats.org/drawingml/2006/main" xmlns:r="http://schemas.openxmlformats.org/officeDocument/2006/relationships" xmlns:p="http://schemas.openxmlformats.org/presentationml/2006/main">
  <p:tag name="PA" val="v5.1.0"/>
</p:tagLst>
</file>

<file path=ppt/tags/tag16.xml><?xml version="1.0" encoding="utf-8"?>
<p:tagLst xmlns:a="http://schemas.openxmlformats.org/drawingml/2006/main" xmlns:r="http://schemas.openxmlformats.org/officeDocument/2006/relationships" xmlns:p="http://schemas.openxmlformats.org/presentationml/2006/main">
  <p:tag name="PA" val="v5.1.0"/>
</p:tagLst>
</file>

<file path=ppt/tags/tag17.xml><?xml version="1.0" encoding="utf-8"?>
<p:tagLst xmlns:a="http://schemas.openxmlformats.org/drawingml/2006/main" xmlns:r="http://schemas.openxmlformats.org/officeDocument/2006/relationships" xmlns:p="http://schemas.openxmlformats.org/presentationml/2006/main">
  <p:tag name="PA" val="v5.1.0"/>
</p:tagLst>
</file>

<file path=ppt/tags/tag18.xml><?xml version="1.0" encoding="utf-8"?>
<p:tagLst xmlns:a="http://schemas.openxmlformats.org/drawingml/2006/main" xmlns:r="http://schemas.openxmlformats.org/officeDocument/2006/relationships" xmlns:p="http://schemas.openxmlformats.org/presentationml/2006/main">
  <p:tag name="PA" val="v5.1.0"/>
</p:tagLst>
</file>

<file path=ppt/tags/tag19.xml><?xml version="1.0" encoding="utf-8"?>
<p:tagLst xmlns:a="http://schemas.openxmlformats.org/drawingml/2006/main" xmlns:r="http://schemas.openxmlformats.org/officeDocument/2006/relationships" xmlns:p="http://schemas.openxmlformats.org/presentationml/2006/main">
  <p:tag name="PA" val="v5.1.0"/>
</p:tagLst>
</file>

<file path=ppt/tags/tag2.xml><?xml version="1.0" encoding="utf-8"?>
<p:tagLst xmlns:a="http://schemas.openxmlformats.org/drawingml/2006/main" xmlns:r="http://schemas.openxmlformats.org/officeDocument/2006/relationships" xmlns:p="http://schemas.openxmlformats.org/presentationml/2006/main">
  <p:tag name="PA" val="v5.2.10"/>
  <p:tag name="RESOURCELIBID_ANIM" val="437"/>
</p:tagLst>
</file>

<file path=ppt/tags/tag20.xml><?xml version="1.0" encoding="utf-8"?>
<p:tagLst xmlns:a="http://schemas.openxmlformats.org/drawingml/2006/main" xmlns:r="http://schemas.openxmlformats.org/officeDocument/2006/relationships" xmlns:p="http://schemas.openxmlformats.org/presentationml/2006/main">
  <p:tag name="PA" val="v5.1.0"/>
</p:tagLst>
</file>

<file path=ppt/tags/tag21.xml><?xml version="1.0" encoding="utf-8"?>
<p:tagLst xmlns:a="http://schemas.openxmlformats.org/drawingml/2006/main" xmlns:r="http://schemas.openxmlformats.org/officeDocument/2006/relationships" xmlns:p="http://schemas.openxmlformats.org/presentationml/2006/main">
  <p:tag name="PA" val="v5.1.0"/>
</p:tagLst>
</file>

<file path=ppt/tags/tag22.xml><?xml version="1.0" encoding="utf-8"?>
<p:tagLst xmlns:a="http://schemas.openxmlformats.org/drawingml/2006/main" xmlns:r="http://schemas.openxmlformats.org/officeDocument/2006/relationships" xmlns:p="http://schemas.openxmlformats.org/presentationml/2006/main">
  <p:tag name="PA" val="v5.1.0"/>
</p:tagLst>
</file>

<file path=ppt/tags/tag23.xml><?xml version="1.0" encoding="utf-8"?>
<p:tagLst xmlns:a="http://schemas.openxmlformats.org/drawingml/2006/main" xmlns:r="http://schemas.openxmlformats.org/officeDocument/2006/relationships" xmlns:p="http://schemas.openxmlformats.org/presentationml/2006/main">
  <p:tag name="PA" val="v5.2.10"/>
  <p:tag name="RESOURCELIBID_ANIM" val="461"/>
</p:tagLst>
</file>

<file path=ppt/tags/tag3.xml><?xml version="1.0" encoding="utf-8"?>
<p:tagLst xmlns:a="http://schemas.openxmlformats.org/drawingml/2006/main" xmlns:r="http://schemas.openxmlformats.org/officeDocument/2006/relationships" xmlns:p="http://schemas.openxmlformats.org/presentationml/2006/main">
  <p:tag name="PA" val="v5.2.10"/>
  <p:tag name="RESOURCELIBID_ANIM" val="461"/>
</p:tagLst>
</file>

<file path=ppt/tags/tag4.xml><?xml version="1.0" encoding="utf-8"?>
<p:tagLst xmlns:a="http://schemas.openxmlformats.org/drawingml/2006/main" xmlns:r="http://schemas.openxmlformats.org/officeDocument/2006/relationships" xmlns:p="http://schemas.openxmlformats.org/presentationml/2006/main">
  <p:tag name="PA" val="v5.1.0"/>
</p:tagLst>
</file>

<file path=ppt/tags/tag5.xml><?xml version="1.0" encoding="utf-8"?>
<p:tagLst xmlns:a="http://schemas.openxmlformats.org/drawingml/2006/main" xmlns:r="http://schemas.openxmlformats.org/officeDocument/2006/relationships" xmlns:p="http://schemas.openxmlformats.org/presentationml/2006/main">
  <p:tag name="PA" val="v5.1.0"/>
</p:tagLst>
</file>

<file path=ppt/tags/tag6.xml><?xml version="1.0" encoding="utf-8"?>
<p:tagLst xmlns:a="http://schemas.openxmlformats.org/drawingml/2006/main" xmlns:r="http://schemas.openxmlformats.org/officeDocument/2006/relationships" xmlns:p="http://schemas.openxmlformats.org/presentationml/2006/main">
  <p:tag name="PA" val="v5.1.0"/>
</p:tagLst>
</file>

<file path=ppt/tags/tag7.xml><?xml version="1.0" encoding="utf-8"?>
<p:tagLst xmlns:a="http://schemas.openxmlformats.org/drawingml/2006/main" xmlns:r="http://schemas.openxmlformats.org/officeDocument/2006/relationships" xmlns:p="http://schemas.openxmlformats.org/presentationml/2006/main">
  <p:tag name="PA" val="v5.1.0"/>
</p:tagLst>
</file>

<file path=ppt/tags/tag8.xml><?xml version="1.0" encoding="utf-8"?>
<p:tagLst xmlns:a="http://schemas.openxmlformats.org/drawingml/2006/main" xmlns:r="http://schemas.openxmlformats.org/officeDocument/2006/relationships" xmlns:p="http://schemas.openxmlformats.org/presentationml/2006/main">
  <p:tag name="PA" val="v5.1.0"/>
</p:tagLst>
</file>

<file path=ppt/tags/tag9.xml><?xml version="1.0" encoding="utf-8"?>
<p:tagLst xmlns:a="http://schemas.openxmlformats.org/drawingml/2006/main" xmlns:r="http://schemas.openxmlformats.org/officeDocument/2006/relationships" xmlns:p="http://schemas.openxmlformats.org/presentationml/2006/main">
  <p:tag name="PA" val="v5.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1830</Words>
  <Application>Microsoft Office PowerPoint</Application>
  <PresentationFormat>自定义</PresentationFormat>
  <Paragraphs>121</Paragraphs>
  <Slides>17</Slides>
  <Notes>1</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Office 主题​​</vt:lpstr>
      <vt:lpstr>PowerPoint 演示文稿</vt:lpstr>
      <vt:lpstr>PowerPoint 演示文稿</vt:lpstr>
      <vt:lpstr>PowerPoint 演示文稿</vt:lpstr>
      <vt:lpstr>项目概况</vt:lpstr>
      <vt:lpstr>PowerPoint 演示文稿</vt:lpstr>
      <vt:lpstr>项目规划</vt:lpstr>
      <vt:lpstr>PowerPoint 演示文稿</vt:lpstr>
      <vt:lpstr>实施方案</vt:lpstr>
      <vt:lpstr>实验方案</vt:lpstr>
      <vt:lpstr>实验方案</vt:lpstr>
      <vt:lpstr>实验方案</vt:lpstr>
      <vt:lpstr>实验方案</vt:lpstr>
      <vt:lpstr>实验方案</vt:lpstr>
      <vt:lpstr>实施方案</vt:lpstr>
      <vt:lpstr>实施方案</vt:lpstr>
      <vt:lpstr>PowerPoint 演示文稿</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AutoBVT</cp:lastModifiedBy>
  <cp:revision>44</cp:revision>
  <dcterms:created xsi:type="dcterms:W3CDTF">2020-05-08T02:52:00Z</dcterms:created>
  <dcterms:modified xsi:type="dcterms:W3CDTF">2020-11-30T13:54:28Z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2052-11.1.0.9996</vt:lpwstr>
  </property>
</Properties>
</file>